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5" r:id="rId1"/>
    <p:sldMasterId id="2147483760" r:id="rId2"/>
    <p:sldMasterId id="2147483832" r:id="rId3"/>
    <p:sldMasterId id="2147483846" r:id="rId4"/>
    <p:sldMasterId id="2147483858" r:id="rId5"/>
  </p:sldMasterIdLst>
  <p:notesMasterIdLst>
    <p:notesMasterId r:id="rId40"/>
  </p:notesMasterIdLst>
  <p:handoutMasterIdLst>
    <p:handoutMasterId r:id="rId41"/>
  </p:handoutMasterIdLst>
  <p:sldIdLst>
    <p:sldId id="720" r:id="rId6"/>
    <p:sldId id="817" r:id="rId7"/>
    <p:sldId id="718" r:id="rId8"/>
    <p:sldId id="805" r:id="rId9"/>
    <p:sldId id="808" r:id="rId10"/>
    <p:sldId id="809" r:id="rId11"/>
    <p:sldId id="810" r:id="rId12"/>
    <p:sldId id="811" r:id="rId13"/>
    <p:sldId id="812" r:id="rId14"/>
    <p:sldId id="813" r:id="rId15"/>
    <p:sldId id="814" r:id="rId16"/>
    <p:sldId id="815" r:id="rId17"/>
    <p:sldId id="816" r:id="rId18"/>
    <p:sldId id="818" r:id="rId19"/>
    <p:sldId id="806" r:id="rId20"/>
    <p:sldId id="807" r:id="rId21"/>
    <p:sldId id="836" r:id="rId22"/>
    <p:sldId id="824" r:id="rId23"/>
    <p:sldId id="822" r:id="rId24"/>
    <p:sldId id="823" r:id="rId25"/>
    <p:sldId id="835" r:id="rId26"/>
    <p:sldId id="834" r:id="rId27"/>
    <p:sldId id="819" r:id="rId28"/>
    <p:sldId id="820" r:id="rId29"/>
    <p:sldId id="821" r:id="rId30"/>
    <p:sldId id="837" r:id="rId31"/>
    <p:sldId id="831" r:id="rId32"/>
    <p:sldId id="825" r:id="rId33"/>
    <p:sldId id="830" r:id="rId34"/>
    <p:sldId id="828" r:id="rId35"/>
    <p:sldId id="833" r:id="rId36"/>
    <p:sldId id="829" r:id="rId37"/>
    <p:sldId id="838" r:id="rId38"/>
    <p:sldId id="802" r:id="rId39"/>
  </p:sldIdLst>
  <p:sldSz cx="9144000" cy="6858000" type="screen4x3"/>
  <p:notesSz cx="6669088" cy="9774238"/>
  <p:custShowLst>
    <p:custShow name="демонстрация 1" id="0">
      <p:sldLst/>
    </p:custShow>
  </p:custShowLst>
  <p:custDataLst>
    <p:tags r:id="rId42"/>
  </p:custDataLst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6FFFF"/>
    <a:srgbClr val="FF0000"/>
    <a:srgbClr val="FFCC99"/>
    <a:srgbClr val="FFFF99"/>
    <a:srgbClr val="808080"/>
    <a:srgbClr val="C0C0C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6" autoAdjust="0"/>
    <p:restoredTop sz="86410" autoAdjust="0"/>
  </p:normalViewPr>
  <p:slideViewPr>
    <p:cSldViewPr>
      <p:cViewPr>
        <p:scale>
          <a:sx n="80" d="100"/>
          <a:sy n="80" d="100"/>
        </p:scale>
        <p:origin x="-3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5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"/>
    </p:cViewPr>
  </p:sorterViewPr>
  <p:notesViewPr>
    <p:cSldViewPr>
      <p:cViewPr varScale="1">
        <p:scale>
          <a:sx n="53" d="100"/>
          <a:sy n="53" d="100"/>
        </p:scale>
        <p:origin x="-2664" y="-108"/>
      </p:cViewPr>
      <p:guideLst>
        <p:guide orient="horz" pos="307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463CFE-56C3-45ED-A59C-AD7337F2C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60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33425"/>
            <a:ext cx="4887913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43438"/>
            <a:ext cx="4894262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 b="1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8B3130-9838-4AD9-BDBD-2FD3DBC7C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3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478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BD1F84-DF0F-45E2-B308-FCBFA77A7497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представления среды и конструкции используются неструктурированные сетки с ячейками в форме тетраэдров, гексаэдров, треугольных призм, пирамид. Для</a:t>
            </a:r>
            <a:r>
              <a:rPr lang="ru-RU" baseline="0" dirty="0" smtClean="0"/>
              <a:t> представления решения используются сеточные (скалярные, векторные, тензорные) поля, заданные в узлах или точках интегрирования КЭ. Дискретизация проводится через вариационные принципы и неявные схемы по времени. Для решения линейных систем алгебраических уравнений используется открытая библиотека </a:t>
            </a:r>
            <a:r>
              <a:rPr lang="en-US" baseline="0" dirty="0" err="1" smtClean="0"/>
              <a:t>petsc</a:t>
            </a:r>
            <a:r>
              <a:rPr lang="en-US" baseline="0" dirty="0" smtClean="0"/>
              <a:t>. </a:t>
            </a:r>
            <a:endParaRPr lang="ru-RU" baseline="0" dirty="0" smtClean="0"/>
          </a:p>
          <a:p>
            <a:r>
              <a:rPr lang="ru-RU" baseline="0" dirty="0" smtClean="0"/>
              <a:t>Визуализации результатов расчета выполняется программой </a:t>
            </a:r>
            <a:r>
              <a:rPr lang="en-US" baseline="0" dirty="0" err="1" smtClean="0"/>
              <a:t>ParaView</a:t>
            </a:r>
            <a:r>
              <a:rPr lang="ru-RU" baseline="0" dirty="0" smtClean="0"/>
              <a:t>, адаптированной под наши форматы данных.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917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4478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528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528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6867" y="9283417"/>
            <a:ext cx="2890665" cy="489258"/>
          </a:xfrm>
          <a:prstGeom prst="rect">
            <a:avLst/>
          </a:prstGeom>
        </p:spPr>
        <p:txBody>
          <a:bodyPr/>
          <a:lstStyle/>
          <a:p>
            <a:fld id="{8B3DC6C3-4D37-4364-9AB3-59B7DEEE33D8}" type="slidenum">
              <a:rPr lang="ru-RU" smtClean="0">
                <a:latin typeface="Calibri"/>
              </a:rPr>
              <a:pPr/>
              <a:t>24</a:t>
            </a:fld>
            <a:endParaRPr lang="ru-RU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799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итого создавалась сеточное разбиение всего хранилища, базовая конфигурация которого</a:t>
            </a:r>
            <a:r>
              <a:rPr lang="ru-RU" baseline="0" dirty="0" smtClean="0"/>
              <a:t> состояла из двух участков, включающих 14 рядов по 20 скважин на первом участке и 14 рядов и по 13 скважин на втором участке. 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При расчете задавалось </a:t>
            </a:r>
            <a:r>
              <a:rPr lang="ru-RU" sz="2400" baseline="0" dirty="0" smtClean="0"/>
              <a:t>т</a:t>
            </a:r>
            <a:r>
              <a:rPr lang="ru-RU" sz="2400" dirty="0" smtClean="0"/>
              <a:t>епловыделение РАО  1 кВт/м³ на участке 1 и 1,5 кВт/м³ на участке 2 с экспоненциальным спадом тепловыделения  t=40лет  , примерно 2,5% за год.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/>
              <a:t>Процесс тепловыделение запускался по  скважинам, каждый ряд -</a:t>
            </a:r>
            <a:r>
              <a:rPr lang="ru-RU" sz="2400" baseline="0" dirty="0" smtClean="0"/>
              <a:t> </a:t>
            </a:r>
            <a:r>
              <a:rPr lang="ru-RU" sz="2400" dirty="0" smtClean="0"/>
              <a:t>в течении одного года, т.е. 28 лет на загрузку всего захоронения ВАО (участи 1 и 2)</a:t>
            </a:r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164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</a:t>
            </a:r>
            <a:r>
              <a:rPr lang="ru-RU" baseline="0" dirty="0" smtClean="0"/>
              <a:t> сеточная модель контейнера размножалась, помещалась в отдельную скважину, затем создавалась вся система скважин и объединяющих их туннелей. Затем вся эта конструкция дополнялась сеточным разбиением вмещающей породы.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953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Представлены распределения</a:t>
            </a:r>
            <a:r>
              <a:rPr lang="ru-RU" baseline="0" dirty="0" smtClean="0"/>
              <a:t> температуры по трем горизонтальным поверхностям, расположенным на разной глубине.</a:t>
            </a:r>
          </a:p>
          <a:p>
            <a:r>
              <a:rPr lang="ru-RU" baseline="0" dirty="0" smtClean="0"/>
              <a:t>Через 55 лет после начала заполнения захоронения.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351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детализации</a:t>
            </a:r>
            <a:r>
              <a:rPr lang="ru-RU" baseline="0" dirty="0" smtClean="0"/>
              <a:t> результатов расчета п</a:t>
            </a:r>
            <a:r>
              <a:rPr lang="ru-RU" dirty="0" smtClean="0"/>
              <a:t>риведены графики распределения температуры</a:t>
            </a:r>
            <a:r>
              <a:rPr lang="ru-RU" baseline="0" dirty="0" smtClean="0"/>
              <a:t> по линии, проходящей по центральной оси хранилища перпендикулярно рядам скважин, для разных моментов времени и зависимости температуры от времени.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45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7321C5-0346-44E7-8313-14BA2623E35D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Видео показывающее изменение теплового режима захоронения во времени.</a:t>
            </a:r>
            <a:r>
              <a:rPr lang="ru-RU" baseline="0" dirty="0" smtClean="0"/>
              <a:t> Часть расчетной области выделенная двумя разрезами (вертикальным и горизонтальным)  по плоскостям симметрии. Цветом показаны значения температуры. Сверху указано количество лет, прошедших с начала заполнения захоронения.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7607" y="9283830"/>
            <a:ext cx="2889938" cy="488712"/>
          </a:xfrm>
          <a:prstGeom prst="rect">
            <a:avLst/>
          </a:prstGeom>
        </p:spPr>
        <p:txBody>
          <a:bodyPr/>
          <a:lstStyle/>
          <a:p>
            <a:fld id="{B494A4C2-AB22-4969-9AFB-B7AAF2D7A005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987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Изменения напряжений во вмещающей породе, вызванные прогревом массива вследствие тепловыделения ВАО.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6867" y="9283417"/>
            <a:ext cx="2890665" cy="489258"/>
          </a:xfrm>
          <a:prstGeom prst="rect">
            <a:avLst/>
          </a:prstGeom>
        </p:spPr>
        <p:txBody>
          <a:bodyPr/>
          <a:lstStyle/>
          <a:p>
            <a:fld id="{8B3DC6C3-4D37-4364-9AB3-59B7DEEE33D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2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3425"/>
            <a:ext cx="4887912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Изменения напряжений во вмещающей породе, вызванные прогревом массива вследствие тепловыделения ВАО.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776867" y="9283417"/>
            <a:ext cx="2890665" cy="489258"/>
          </a:xfrm>
          <a:prstGeom prst="rect">
            <a:avLst/>
          </a:prstGeom>
        </p:spPr>
        <p:txBody>
          <a:bodyPr/>
          <a:lstStyle/>
          <a:p>
            <a:fld id="{8B3DC6C3-4D37-4364-9AB3-59B7DEEE33D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42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4A4C2-AB22-4969-9AFB-B7AAF2D7A005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98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019D10-1480-419D-8306-AB33452AFCF9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15FEFC-E147-4A83-81DA-DFD0FB3EE234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E5CC56-CD4C-49B4-AFAC-39AF8D819039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EB40EC-F857-45A6-A952-62ACFFC20B89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8B8221-0480-4D90-A9F6-D924385FA80F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EC33DC-CFF0-433C-9C58-608DCA830B85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DAA296-BDFE-474E-A041-A8061C597F72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2" y="4642763"/>
            <a:ext cx="4890665" cy="4398407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7489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653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37388" y="1600200"/>
            <a:ext cx="22860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1600200"/>
            <a:ext cx="6705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999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BA6D8-7432-455E-8AF7-C563359D0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3122901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7331B-717F-4B07-A0A1-C3916832B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7552381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089BB-B151-4F5A-8494-5E1F2B93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5708171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924175"/>
            <a:ext cx="4038600" cy="179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924175"/>
            <a:ext cx="4038600" cy="1790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64918-012E-404B-B29C-746401B49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4135670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8EBB-C8A7-43C9-BA21-70281481B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4555974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AF000-E94C-45CA-ABAC-CA632DAF1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4813206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4DC9D-CEAD-4773-BE42-40158AD88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4324542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406B0-4C78-4FD8-B112-781F9A177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5724473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6616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D84D3-3AD7-4E0D-8C16-CD4CAC543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646922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BC722-9791-4038-8CEC-3CEF1488F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8499729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473075"/>
            <a:ext cx="2286000" cy="4241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73075"/>
            <a:ext cx="6705600" cy="4241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8F00C-B430-4C6E-96A5-6D738FD5A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01823846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  <p:extLst>
      <p:ext uri="{BB962C8B-B14F-4D97-AF65-F5344CB8AC3E}">
        <p14:creationId xmlns:p14="http://schemas.microsoft.com/office/powerpoint/2010/main" val="255853629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АЭС_kart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43561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gray">
          <a:xfrm>
            <a:off x="-12696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white">
          <a:xfrm>
            <a:off x="2230438" y="-22225"/>
            <a:ext cx="6950075" cy="6880225"/>
          </a:xfrm>
          <a:custGeom>
            <a:avLst/>
            <a:gdLst>
              <a:gd name="T0" fmla="*/ 2147483647 w 4362"/>
              <a:gd name="T1" fmla="*/ 0 h 4342"/>
              <a:gd name="T2" fmla="*/ 2147483647 w 4362"/>
              <a:gd name="T3" fmla="*/ 2147483647 h 4342"/>
              <a:gd name="T4" fmla="*/ 2147483647 w 4362"/>
              <a:gd name="T5" fmla="*/ 2147483647 h 4342"/>
              <a:gd name="T6" fmla="*/ 2147483647 w 4362"/>
              <a:gd name="T7" fmla="*/ 2147483647 h 4342"/>
              <a:gd name="T8" fmla="*/ 2147483647 w 4362"/>
              <a:gd name="T9" fmla="*/ 2147483647 h 4342"/>
              <a:gd name="T10" fmla="*/ 2147483647 w 4362"/>
              <a:gd name="T11" fmla="*/ 2147483647 h 4342"/>
              <a:gd name="T12" fmla="*/ 0 w 4362"/>
              <a:gd name="T13" fmla="*/ 2147483647 h 4342"/>
              <a:gd name="T14" fmla="*/ 2147483647 w 4362"/>
              <a:gd name="T15" fmla="*/ 2147483647 h 4342"/>
              <a:gd name="T16" fmla="*/ 2147483647 w 4362"/>
              <a:gd name="T17" fmla="*/ 2147483647 h 4342"/>
              <a:gd name="T18" fmla="*/ 2147483647 w 4362"/>
              <a:gd name="T19" fmla="*/ 0 h 4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>
            <a:off x="755653" y="0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 userDrawn="1"/>
        </p:nvSpPr>
        <p:spPr bwMode="auto">
          <a:xfrm>
            <a:off x="3713455" y="127001"/>
            <a:ext cx="4533613" cy="446276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kumimoji="0" lang="ru-RU" sz="1200" b="1" dirty="0" smtClean="0">
                <a:solidFill>
                  <a:srgbClr val="FFFFFF"/>
                </a:solidFill>
              </a:rPr>
              <a:t>РОССИЙСКАЯ АКАДЕМИЯ НАУК</a:t>
            </a:r>
          </a:p>
          <a:p>
            <a:pPr algn="r">
              <a:defRPr/>
            </a:pPr>
            <a:r>
              <a:rPr kumimoji="0" lang="ru-RU" sz="1100" b="1" dirty="0" smtClean="0">
                <a:solidFill>
                  <a:srgbClr val="FFFFFF"/>
                </a:solidFill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9" name="Text Box 25"/>
          <p:cNvSpPr txBox="1">
            <a:spLocks noChangeArrowheads="1"/>
          </p:cNvSpPr>
          <p:nvPr userDrawn="1"/>
        </p:nvSpPr>
        <p:spPr bwMode="auto">
          <a:xfrm>
            <a:off x="5474004" y="587376"/>
            <a:ext cx="2773067" cy="446276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 b="1" dirty="0" smtClean="0">
                <a:solidFill>
                  <a:srgbClr val="FFFFFF"/>
                </a:solidFill>
              </a:rPr>
              <a:t>RUSSIAN ACADEMY OF SCIENCES</a:t>
            </a:r>
            <a:endParaRPr lang="ru-RU" sz="1200" b="1" dirty="0" smtClean="0">
              <a:solidFill>
                <a:srgbClr val="FFFFFF"/>
              </a:solidFill>
            </a:endParaRPr>
          </a:p>
          <a:p>
            <a:pPr algn="r" eaLnBrk="1" hangingPunct="1">
              <a:defRPr/>
            </a:pPr>
            <a:r>
              <a:rPr lang="en-US" sz="1100" b="1" dirty="0" smtClean="0">
                <a:solidFill>
                  <a:srgbClr val="FFFFFF"/>
                </a:solidFill>
              </a:rPr>
              <a:t>Nuclear Safety Institute (IBRAE)</a:t>
            </a:r>
            <a:endParaRPr lang="ru-RU" sz="1100" b="1" dirty="0" smtClean="0">
              <a:solidFill>
                <a:srgbClr val="FFFFFF"/>
              </a:solidFill>
            </a:endParaRPr>
          </a:p>
        </p:txBody>
      </p:sp>
      <p:grpSp>
        <p:nvGrpSpPr>
          <p:cNvPr id="10" name="Group 70"/>
          <p:cNvGrpSpPr>
            <a:grpSpLocks/>
          </p:cNvGrpSpPr>
          <p:nvPr userDrawn="1"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11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pPr>
                <a:defRPr/>
              </a:pPr>
              <a:endParaRPr lang="ru-RU" sz="1600" dirty="0">
                <a:solidFill>
                  <a:srgbClr val="000000"/>
                </a:solidFill>
                <a:latin typeface="Arial"/>
                <a:ea typeface="Arial" charset="0"/>
              </a:endParaRPr>
            </a:p>
          </p:txBody>
        </p: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13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>
                  <a:gd name="T0" fmla="*/ 2147483647 w 83"/>
                  <a:gd name="T1" fmla="*/ 2147483647 h 60"/>
                  <a:gd name="T2" fmla="*/ 0 w 83"/>
                  <a:gd name="T3" fmla="*/ 2147483647 h 60"/>
                  <a:gd name="T4" fmla="*/ 2147483647 w 83"/>
                  <a:gd name="T5" fmla="*/ 2147483647 h 60"/>
                  <a:gd name="T6" fmla="*/ 2147483647 w 83"/>
                  <a:gd name="T7" fmla="*/ 2147483647 h 60"/>
                  <a:gd name="T8" fmla="*/ 2147483647 w 83"/>
                  <a:gd name="T9" fmla="*/ 2147483647 h 60"/>
                  <a:gd name="T10" fmla="*/ 2147483647 w 83"/>
                  <a:gd name="T11" fmla="*/ 2147483647 h 60"/>
                  <a:gd name="T12" fmla="*/ 2147483647 w 83"/>
                  <a:gd name="T13" fmla="*/ 2147483647 h 60"/>
                  <a:gd name="T14" fmla="*/ 2147483647 w 83"/>
                  <a:gd name="T15" fmla="*/ 2147483647 h 60"/>
                  <a:gd name="T16" fmla="*/ 2147483647 w 83"/>
                  <a:gd name="T17" fmla="*/ 2147483647 h 60"/>
                  <a:gd name="T18" fmla="*/ 2147483647 w 83"/>
                  <a:gd name="T19" fmla="*/ 2147483647 h 60"/>
                  <a:gd name="T20" fmla="*/ 2147483647 w 83"/>
                  <a:gd name="T21" fmla="*/ 2147483647 h 60"/>
                  <a:gd name="T22" fmla="*/ 2147483647 w 83"/>
                  <a:gd name="T23" fmla="*/ 2147483647 h 60"/>
                  <a:gd name="T24" fmla="*/ 2147483647 w 83"/>
                  <a:gd name="T25" fmla="*/ 2147483647 h 60"/>
                  <a:gd name="T26" fmla="*/ 2147483647 w 83"/>
                  <a:gd name="T27" fmla="*/ 2147483647 h 60"/>
                  <a:gd name="T28" fmla="*/ 2147483647 w 83"/>
                  <a:gd name="T29" fmla="*/ 2147483647 h 60"/>
                  <a:gd name="T30" fmla="*/ 2147483647 w 83"/>
                  <a:gd name="T31" fmla="*/ 2147483647 h 60"/>
                  <a:gd name="T32" fmla="*/ 2147483647 w 83"/>
                  <a:gd name="T33" fmla="*/ 2147483647 h 60"/>
                  <a:gd name="T34" fmla="*/ 2147483647 w 83"/>
                  <a:gd name="T35" fmla="*/ 2147483647 h 60"/>
                  <a:gd name="T36" fmla="*/ 2147483647 w 83"/>
                  <a:gd name="T37" fmla="*/ 2147483647 h 60"/>
                  <a:gd name="T38" fmla="*/ 2147483647 w 83"/>
                  <a:gd name="T39" fmla="*/ 2147483647 h 60"/>
                  <a:gd name="T40" fmla="*/ 2147483647 w 83"/>
                  <a:gd name="T41" fmla="*/ 2147483647 h 60"/>
                  <a:gd name="T42" fmla="*/ 2147483647 w 83"/>
                  <a:gd name="T43" fmla="*/ 2147483647 h 60"/>
                  <a:gd name="T44" fmla="*/ 2147483647 w 83"/>
                  <a:gd name="T45" fmla="*/ 2147483647 h 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 sz="1600" dirty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14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1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9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0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1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2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3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4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5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6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7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>
                    <a:gd name="T0" fmla="*/ 2147483647 w 19"/>
                    <a:gd name="T1" fmla="*/ 2147483647 h 18"/>
                    <a:gd name="T2" fmla="*/ 2147483647 w 19"/>
                    <a:gd name="T3" fmla="*/ 2147483647 h 18"/>
                    <a:gd name="T4" fmla="*/ 2147483647 w 19"/>
                    <a:gd name="T5" fmla="*/ 2147483647 h 18"/>
                    <a:gd name="T6" fmla="*/ 2147483647 w 19"/>
                    <a:gd name="T7" fmla="*/ 2147483647 h 18"/>
                    <a:gd name="T8" fmla="*/ 2147483647 w 19"/>
                    <a:gd name="T9" fmla="*/ 2147483647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28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>
                    <a:gd name="T0" fmla="*/ 2147483647 w 17"/>
                    <a:gd name="T1" fmla="*/ 0 h 16"/>
                    <a:gd name="T2" fmla="*/ 2147483647 w 17"/>
                    <a:gd name="T3" fmla="*/ 2147483647 h 16"/>
                    <a:gd name="T4" fmla="*/ 2147483647 w 17"/>
                    <a:gd name="T5" fmla="*/ 2147483647 h 16"/>
                    <a:gd name="T6" fmla="*/ 0 w 17"/>
                    <a:gd name="T7" fmla="*/ 2147483647 h 16"/>
                    <a:gd name="T8" fmla="*/ 2147483647 w 1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29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0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>
                    <a:gd name="T0" fmla="*/ 2147483647 w 14"/>
                    <a:gd name="T1" fmla="*/ 2147483647 h 16"/>
                    <a:gd name="T2" fmla="*/ 2147483647 w 14"/>
                    <a:gd name="T3" fmla="*/ 2147483647 h 16"/>
                    <a:gd name="T4" fmla="*/ 2147483647 w 14"/>
                    <a:gd name="T5" fmla="*/ 2147483647 h 16"/>
                    <a:gd name="T6" fmla="*/ 2147483647 w 14"/>
                    <a:gd name="T7" fmla="*/ 2147483647 h 16"/>
                    <a:gd name="T8" fmla="*/ 2147483647 w 14"/>
                    <a:gd name="T9" fmla="*/ 2147483647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1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>
                    <a:gd name="T0" fmla="*/ 2147483647 w 16"/>
                    <a:gd name="T1" fmla="*/ 2147483647 h 18"/>
                    <a:gd name="T2" fmla="*/ 2147483647 w 16"/>
                    <a:gd name="T3" fmla="*/ 2147483647 h 18"/>
                    <a:gd name="T4" fmla="*/ 2147483647 w 16"/>
                    <a:gd name="T5" fmla="*/ 2147483647 h 18"/>
                    <a:gd name="T6" fmla="*/ 2147483647 w 16"/>
                    <a:gd name="T7" fmla="*/ 2147483647 h 18"/>
                    <a:gd name="T8" fmla="*/ 2147483647 w 16"/>
                    <a:gd name="T9" fmla="*/ 2147483647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 sz="1600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33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>
                    <a:gd name="T0" fmla="*/ 2147483647 w 9"/>
                    <a:gd name="T1" fmla="*/ 0 h 7"/>
                    <a:gd name="T2" fmla="*/ 2147483647 w 9"/>
                    <a:gd name="T3" fmla="*/ 2147483647 h 7"/>
                    <a:gd name="T4" fmla="*/ 0 w 9"/>
                    <a:gd name="T5" fmla="*/ 2147483647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4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>
                    <a:gd name="T0" fmla="*/ 0 w 12"/>
                    <a:gd name="T1" fmla="*/ 2147483647 h 9"/>
                    <a:gd name="T2" fmla="*/ 2147483647 w 12"/>
                    <a:gd name="T3" fmla="*/ 2147483647 h 9"/>
                    <a:gd name="T4" fmla="*/ 2147483647 w 12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5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>
                    <a:gd name="T0" fmla="*/ 2147483647 w 7"/>
                    <a:gd name="T1" fmla="*/ 0 h 5"/>
                    <a:gd name="T2" fmla="*/ 2147483647 w 7"/>
                    <a:gd name="T3" fmla="*/ 2147483647 h 5"/>
                    <a:gd name="T4" fmla="*/ 0 w 7"/>
                    <a:gd name="T5" fmla="*/ 2147483647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 sz="1600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37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>
                    <a:gd name="T0" fmla="*/ 2147483647 w 12"/>
                    <a:gd name="T1" fmla="*/ 0 h 9"/>
                    <a:gd name="T2" fmla="*/ 2147483647 w 12"/>
                    <a:gd name="T3" fmla="*/ 2147483647 h 9"/>
                    <a:gd name="T4" fmla="*/ 0 w 12"/>
                    <a:gd name="T5" fmla="*/ 2147483647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8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>
                    <a:gd name="T0" fmla="*/ 2147483647 w 10"/>
                    <a:gd name="T1" fmla="*/ 2147483647 h 7"/>
                    <a:gd name="T2" fmla="*/ 2147483647 w 10"/>
                    <a:gd name="T3" fmla="*/ 2147483647 h 7"/>
                    <a:gd name="T4" fmla="*/ 2147483647 w 1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9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>
                    <a:gd name="T0" fmla="*/ 0 w 6"/>
                    <a:gd name="T1" fmla="*/ 2147483647 h 5"/>
                    <a:gd name="T2" fmla="*/ 2147483647 w 6"/>
                    <a:gd name="T3" fmla="*/ 2147483647 h 5"/>
                    <a:gd name="T4" fmla="*/ 2147483647 w 6"/>
                    <a:gd name="T5" fmla="*/ 0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40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>
                    <a:gd name="T0" fmla="*/ 2147483647 w 12"/>
                    <a:gd name="T1" fmla="*/ 0 h 14"/>
                    <a:gd name="T2" fmla="*/ 2147483647 w 12"/>
                    <a:gd name="T3" fmla="*/ 2147483647 h 14"/>
                    <a:gd name="T4" fmla="*/ 2147483647 w 12"/>
                    <a:gd name="T5" fmla="*/ 2147483647 h 14"/>
                    <a:gd name="T6" fmla="*/ 2147483647 w 12"/>
                    <a:gd name="T7" fmla="*/ 2147483647 h 14"/>
                    <a:gd name="T8" fmla="*/ 2147483647 w 1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161801" name="Rectangle 9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0" y="5013410"/>
            <a:ext cx="4572000" cy="276999"/>
          </a:xfrm>
        </p:spPr>
        <p:txBody>
          <a:bodyPr lIns="91440" tIns="45720" rIns="91440" bIns="45720" anchor="t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1" name="Rectangle 6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86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Rectangle 7"/>
          <p:cNvSpPr>
            <a:spLocks noGrp="1" noChangeArrowheads="1"/>
          </p:cNvSpPr>
          <p:nvPr>
            <p:ph type="sldNum" sz="quarter" idx="11"/>
          </p:nvPr>
        </p:nvSpPr>
        <p:spPr bwMode="black">
          <a:xfrm>
            <a:off x="3429000" y="6477086"/>
            <a:ext cx="2133600" cy="244475"/>
          </a:xfrm>
        </p:spPr>
        <p:txBody>
          <a:bodyPr anchor="t" anchorCtr="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059E10-7C64-43EE-8540-68D9BDAE58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818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240E8-2DC8-4B9B-BB15-471007509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83187545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2322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160683"/>
            <a:ext cx="7772400" cy="24622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E276B-973B-43E0-900A-9172B51A01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792822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26584"/>
            <a:ext cx="4038600" cy="17604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26584"/>
            <a:ext cx="4038600" cy="17604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944FC-BC04-4355-8F62-E7E7FF416D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9130592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3011"/>
            <a:ext cx="8229600" cy="36625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9410"/>
            <a:ext cx="4040188" cy="295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383386"/>
            <a:ext cx="4040188" cy="1534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879410"/>
            <a:ext cx="4041775" cy="295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3383386"/>
            <a:ext cx="4041775" cy="1534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595D-DFF5-4B8B-A157-725522E276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43683662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4316-A444-4009-8CB5-BBF75F5B4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42520102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2471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FE20B-E26E-4B71-A50F-218BD5A219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9706016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3490"/>
            <a:ext cx="3008313" cy="2616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188561"/>
            <a:ext cx="5111750" cy="20220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694457"/>
            <a:ext cx="3008313" cy="172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6ED-7BCF-4C3B-AD3A-39DF8D0EA1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6143526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05728"/>
            <a:ext cx="5486400" cy="2616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2473198"/>
            <a:ext cx="5486400" cy="393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83676"/>
            <a:ext cx="5486400" cy="172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15285-1416-41AB-A926-6EDD0070CA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429405852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-480152" y="2924175"/>
            <a:ext cx="10104305" cy="1790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5DA22-E447-47A9-8D57-56A11E226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6575850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17874" y="333378"/>
            <a:ext cx="366254" cy="4283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49476" y="333378"/>
            <a:ext cx="1806648" cy="4283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54EBA-29EF-47AB-B0E0-09D452C54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75516081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1571589"/>
            <a:ext cx="9144000" cy="1806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30C1-C9B4-4F9D-9164-13B42E46F9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090477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82311"/>
            <a:ext cx="7772400" cy="3662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02456"/>
            <a:ext cx="6400800" cy="320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6"/>
            <a:ext cx="2133600" cy="365125"/>
          </a:xfrm>
          <a:prstGeom prst="rect">
            <a:avLst/>
          </a:prstGeom>
        </p:spPr>
        <p:txBody>
          <a:bodyPr/>
          <a:lstStyle/>
          <a:p>
            <a:fld id="{D4ED2D40-3B64-4C0A-8129-3292182DF79B}" type="datetimeFigureOut">
              <a:rPr lang="ru-RU" sz="1600" smtClean="0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23.09.2022</a:t>
            </a:fld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ED1F-E871-4A10-A4B6-BDCB8B6B561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998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157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40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0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189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17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9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03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0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89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79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37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АЭС_kart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43561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gray">
          <a:xfrm>
            <a:off x="-12696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white">
          <a:xfrm>
            <a:off x="2230438" y="-22225"/>
            <a:ext cx="6950075" cy="6880225"/>
          </a:xfrm>
          <a:custGeom>
            <a:avLst/>
            <a:gdLst>
              <a:gd name="T0" fmla="*/ 2147483647 w 4362"/>
              <a:gd name="T1" fmla="*/ 0 h 4342"/>
              <a:gd name="T2" fmla="*/ 2147483647 w 4362"/>
              <a:gd name="T3" fmla="*/ 2147483647 h 4342"/>
              <a:gd name="T4" fmla="*/ 2147483647 w 4362"/>
              <a:gd name="T5" fmla="*/ 2147483647 h 4342"/>
              <a:gd name="T6" fmla="*/ 2147483647 w 4362"/>
              <a:gd name="T7" fmla="*/ 2147483647 h 4342"/>
              <a:gd name="T8" fmla="*/ 2147483647 w 4362"/>
              <a:gd name="T9" fmla="*/ 2147483647 h 4342"/>
              <a:gd name="T10" fmla="*/ 2147483647 w 4362"/>
              <a:gd name="T11" fmla="*/ 2147483647 h 4342"/>
              <a:gd name="T12" fmla="*/ 0 w 4362"/>
              <a:gd name="T13" fmla="*/ 2147483647 h 4342"/>
              <a:gd name="T14" fmla="*/ 2147483647 w 4362"/>
              <a:gd name="T15" fmla="*/ 2147483647 h 4342"/>
              <a:gd name="T16" fmla="*/ 2147483647 w 4362"/>
              <a:gd name="T17" fmla="*/ 2147483647 h 4342"/>
              <a:gd name="T18" fmla="*/ 2147483647 w 4362"/>
              <a:gd name="T19" fmla="*/ 0 h 4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gray">
          <a:xfrm>
            <a:off x="755653" y="0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 Box 24"/>
          <p:cNvSpPr txBox="1">
            <a:spLocks noChangeArrowheads="1"/>
          </p:cNvSpPr>
          <p:nvPr userDrawn="1"/>
        </p:nvSpPr>
        <p:spPr bwMode="auto">
          <a:xfrm>
            <a:off x="3713455" y="127001"/>
            <a:ext cx="4533613" cy="446276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defRPr/>
            </a:pPr>
            <a:r>
              <a:rPr kumimoji="0" lang="ru-RU" sz="1200" b="1" dirty="0" smtClean="0">
                <a:solidFill>
                  <a:srgbClr val="FFFFFF"/>
                </a:solidFill>
              </a:rPr>
              <a:t>РОССИЙСКАЯ АКАДЕМИЯ НАУК</a:t>
            </a:r>
          </a:p>
          <a:p>
            <a:pPr algn="r">
              <a:defRPr/>
            </a:pPr>
            <a:r>
              <a:rPr kumimoji="0" lang="ru-RU" sz="1100" b="1" dirty="0" smtClean="0">
                <a:solidFill>
                  <a:srgbClr val="FFFFFF"/>
                </a:solidFill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9" name="Text Box 25"/>
          <p:cNvSpPr txBox="1">
            <a:spLocks noChangeArrowheads="1"/>
          </p:cNvSpPr>
          <p:nvPr userDrawn="1"/>
        </p:nvSpPr>
        <p:spPr bwMode="auto">
          <a:xfrm>
            <a:off x="5474004" y="587376"/>
            <a:ext cx="2773067" cy="446276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sz="1200" b="1" dirty="0" smtClean="0">
                <a:solidFill>
                  <a:srgbClr val="FFFFFF"/>
                </a:solidFill>
              </a:rPr>
              <a:t>RUSSIAN ACADEMY OF SCIENCES</a:t>
            </a:r>
            <a:endParaRPr lang="ru-RU" sz="1200" b="1" dirty="0" smtClean="0">
              <a:solidFill>
                <a:srgbClr val="FFFFFF"/>
              </a:solidFill>
            </a:endParaRPr>
          </a:p>
          <a:p>
            <a:pPr algn="r" eaLnBrk="1" hangingPunct="1">
              <a:defRPr/>
            </a:pPr>
            <a:r>
              <a:rPr lang="en-US" sz="1100" b="1" dirty="0" smtClean="0">
                <a:solidFill>
                  <a:srgbClr val="FFFFFF"/>
                </a:solidFill>
              </a:rPr>
              <a:t>Nuclear Safety Institute (IBRAE)</a:t>
            </a:r>
            <a:endParaRPr lang="ru-RU" sz="1100" b="1" dirty="0" smtClean="0">
              <a:solidFill>
                <a:srgbClr val="FFFFFF"/>
              </a:solidFill>
            </a:endParaRPr>
          </a:p>
        </p:txBody>
      </p:sp>
      <p:grpSp>
        <p:nvGrpSpPr>
          <p:cNvPr id="10" name="Group 70"/>
          <p:cNvGrpSpPr>
            <a:grpSpLocks/>
          </p:cNvGrpSpPr>
          <p:nvPr userDrawn="1"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11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pPr>
                <a:defRPr/>
              </a:pPr>
              <a:endParaRPr lang="ru-RU" sz="1600" dirty="0">
                <a:solidFill>
                  <a:srgbClr val="000000"/>
                </a:solidFill>
                <a:latin typeface="Arial"/>
                <a:ea typeface="Arial" charset="0"/>
              </a:endParaRPr>
            </a:p>
          </p:txBody>
        </p:sp>
        <p:grpSp>
          <p:nvGrpSpPr>
            <p:cNvPr id="12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13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>
                  <a:gd name="T0" fmla="*/ 2147483647 w 83"/>
                  <a:gd name="T1" fmla="*/ 2147483647 h 60"/>
                  <a:gd name="T2" fmla="*/ 0 w 83"/>
                  <a:gd name="T3" fmla="*/ 2147483647 h 60"/>
                  <a:gd name="T4" fmla="*/ 2147483647 w 83"/>
                  <a:gd name="T5" fmla="*/ 2147483647 h 60"/>
                  <a:gd name="T6" fmla="*/ 2147483647 w 83"/>
                  <a:gd name="T7" fmla="*/ 2147483647 h 60"/>
                  <a:gd name="T8" fmla="*/ 2147483647 w 83"/>
                  <a:gd name="T9" fmla="*/ 2147483647 h 60"/>
                  <a:gd name="T10" fmla="*/ 2147483647 w 83"/>
                  <a:gd name="T11" fmla="*/ 2147483647 h 60"/>
                  <a:gd name="T12" fmla="*/ 2147483647 w 83"/>
                  <a:gd name="T13" fmla="*/ 2147483647 h 60"/>
                  <a:gd name="T14" fmla="*/ 2147483647 w 83"/>
                  <a:gd name="T15" fmla="*/ 2147483647 h 60"/>
                  <a:gd name="T16" fmla="*/ 2147483647 w 83"/>
                  <a:gd name="T17" fmla="*/ 2147483647 h 60"/>
                  <a:gd name="T18" fmla="*/ 2147483647 w 83"/>
                  <a:gd name="T19" fmla="*/ 2147483647 h 60"/>
                  <a:gd name="T20" fmla="*/ 2147483647 w 83"/>
                  <a:gd name="T21" fmla="*/ 2147483647 h 60"/>
                  <a:gd name="T22" fmla="*/ 2147483647 w 83"/>
                  <a:gd name="T23" fmla="*/ 2147483647 h 60"/>
                  <a:gd name="T24" fmla="*/ 2147483647 w 83"/>
                  <a:gd name="T25" fmla="*/ 2147483647 h 60"/>
                  <a:gd name="T26" fmla="*/ 2147483647 w 83"/>
                  <a:gd name="T27" fmla="*/ 2147483647 h 60"/>
                  <a:gd name="T28" fmla="*/ 2147483647 w 83"/>
                  <a:gd name="T29" fmla="*/ 2147483647 h 60"/>
                  <a:gd name="T30" fmla="*/ 2147483647 w 83"/>
                  <a:gd name="T31" fmla="*/ 2147483647 h 60"/>
                  <a:gd name="T32" fmla="*/ 2147483647 w 83"/>
                  <a:gd name="T33" fmla="*/ 2147483647 h 60"/>
                  <a:gd name="T34" fmla="*/ 2147483647 w 83"/>
                  <a:gd name="T35" fmla="*/ 2147483647 h 60"/>
                  <a:gd name="T36" fmla="*/ 2147483647 w 83"/>
                  <a:gd name="T37" fmla="*/ 2147483647 h 60"/>
                  <a:gd name="T38" fmla="*/ 2147483647 w 83"/>
                  <a:gd name="T39" fmla="*/ 2147483647 h 60"/>
                  <a:gd name="T40" fmla="*/ 2147483647 w 83"/>
                  <a:gd name="T41" fmla="*/ 2147483647 h 60"/>
                  <a:gd name="T42" fmla="*/ 2147483647 w 83"/>
                  <a:gd name="T43" fmla="*/ 2147483647 h 60"/>
                  <a:gd name="T44" fmla="*/ 2147483647 w 83"/>
                  <a:gd name="T45" fmla="*/ 2147483647 h 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 sz="1600" dirty="0">
                  <a:solidFill>
                    <a:srgbClr val="000000"/>
                  </a:solidFill>
                  <a:latin typeface="Arial"/>
                  <a:cs typeface="Arial" pitchFamily="34" charset="0"/>
                </a:endParaRPr>
              </a:p>
            </p:txBody>
          </p:sp>
          <p:grpSp>
            <p:nvGrpSpPr>
              <p:cNvPr id="14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1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19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0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1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2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3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4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5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6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 algn="l">
                    <a:defRPr/>
                  </a:pPr>
                  <a:endParaRPr lang="ru-RU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27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>
                    <a:gd name="T0" fmla="*/ 2147483647 w 19"/>
                    <a:gd name="T1" fmla="*/ 2147483647 h 18"/>
                    <a:gd name="T2" fmla="*/ 2147483647 w 19"/>
                    <a:gd name="T3" fmla="*/ 2147483647 h 18"/>
                    <a:gd name="T4" fmla="*/ 2147483647 w 19"/>
                    <a:gd name="T5" fmla="*/ 2147483647 h 18"/>
                    <a:gd name="T6" fmla="*/ 2147483647 w 19"/>
                    <a:gd name="T7" fmla="*/ 2147483647 h 18"/>
                    <a:gd name="T8" fmla="*/ 2147483647 w 19"/>
                    <a:gd name="T9" fmla="*/ 2147483647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28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>
                    <a:gd name="T0" fmla="*/ 2147483647 w 17"/>
                    <a:gd name="T1" fmla="*/ 0 h 16"/>
                    <a:gd name="T2" fmla="*/ 2147483647 w 17"/>
                    <a:gd name="T3" fmla="*/ 2147483647 h 16"/>
                    <a:gd name="T4" fmla="*/ 2147483647 w 17"/>
                    <a:gd name="T5" fmla="*/ 2147483647 h 16"/>
                    <a:gd name="T6" fmla="*/ 0 w 17"/>
                    <a:gd name="T7" fmla="*/ 2147483647 h 16"/>
                    <a:gd name="T8" fmla="*/ 2147483647 w 1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29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>
                    <a:gd name="T0" fmla="*/ 2147483647 w 19"/>
                    <a:gd name="T1" fmla="*/ 2147483647 h 19"/>
                    <a:gd name="T2" fmla="*/ 2147483647 w 19"/>
                    <a:gd name="T3" fmla="*/ 2147483647 h 19"/>
                    <a:gd name="T4" fmla="*/ 2147483647 w 19"/>
                    <a:gd name="T5" fmla="*/ 2147483647 h 19"/>
                    <a:gd name="T6" fmla="*/ 2147483647 w 19"/>
                    <a:gd name="T7" fmla="*/ 2147483647 h 19"/>
                    <a:gd name="T8" fmla="*/ 2147483647 w 19"/>
                    <a:gd name="T9" fmla="*/ 2147483647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0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>
                    <a:gd name="T0" fmla="*/ 2147483647 w 14"/>
                    <a:gd name="T1" fmla="*/ 2147483647 h 16"/>
                    <a:gd name="T2" fmla="*/ 2147483647 w 14"/>
                    <a:gd name="T3" fmla="*/ 2147483647 h 16"/>
                    <a:gd name="T4" fmla="*/ 2147483647 w 14"/>
                    <a:gd name="T5" fmla="*/ 2147483647 h 16"/>
                    <a:gd name="T6" fmla="*/ 2147483647 w 14"/>
                    <a:gd name="T7" fmla="*/ 2147483647 h 16"/>
                    <a:gd name="T8" fmla="*/ 2147483647 w 14"/>
                    <a:gd name="T9" fmla="*/ 2147483647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1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>
                    <a:gd name="T0" fmla="*/ 2147483647 w 16"/>
                    <a:gd name="T1" fmla="*/ 2147483647 h 18"/>
                    <a:gd name="T2" fmla="*/ 2147483647 w 16"/>
                    <a:gd name="T3" fmla="*/ 2147483647 h 18"/>
                    <a:gd name="T4" fmla="*/ 2147483647 w 16"/>
                    <a:gd name="T5" fmla="*/ 2147483647 h 18"/>
                    <a:gd name="T6" fmla="*/ 2147483647 w 16"/>
                    <a:gd name="T7" fmla="*/ 2147483647 h 18"/>
                    <a:gd name="T8" fmla="*/ 2147483647 w 16"/>
                    <a:gd name="T9" fmla="*/ 2147483647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 sz="1600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33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>
                    <a:gd name="T0" fmla="*/ 2147483647 w 9"/>
                    <a:gd name="T1" fmla="*/ 0 h 7"/>
                    <a:gd name="T2" fmla="*/ 2147483647 w 9"/>
                    <a:gd name="T3" fmla="*/ 2147483647 h 7"/>
                    <a:gd name="T4" fmla="*/ 0 w 9"/>
                    <a:gd name="T5" fmla="*/ 2147483647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4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>
                    <a:gd name="T0" fmla="*/ 0 w 12"/>
                    <a:gd name="T1" fmla="*/ 2147483647 h 9"/>
                    <a:gd name="T2" fmla="*/ 2147483647 w 12"/>
                    <a:gd name="T3" fmla="*/ 2147483647 h 9"/>
                    <a:gd name="T4" fmla="*/ 2147483647 w 12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5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>
                    <a:gd name="T0" fmla="*/ 2147483647 w 7"/>
                    <a:gd name="T1" fmla="*/ 0 h 5"/>
                    <a:gd name="T2" fmla="*/ 2147483647 w 7"/>
                    <a:gd name="T3" fmla="*/ 2147483647 h 5"/>
                    <a:gd name="T4" fmla="*/ 0 w 7"/>
                    <a:gd name="T5" fmla="*/ 2147483647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ru-RU" sz="1600" dirty="0">
                    <a:solidFill>
                      <a:srgbClr val="000000"/>
                    </a:solidFill>
                    <a:latin typeface="Arial"/>
                    <a:ea typeface="Arial" charset="0"/>
                  </a:endParaRPr>
                </a:p>
              </p:txBody>
            </p:sp>
            <p:sp>
              <p:nvSpPr>
                <p:cNvPr id="37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>
                    <a:gd name="T0" fmla="*/ 2147483647 w 12"/>
                    <a:gd name="T1" fmla="*/ 0 h 9"/>
                    <a:gd name="T2" fmla="*/ 2147483647 w 12"/>
                    <a:gd name="T3" fmla="*/ 2147483647 h 9"/>
                    <a:gd name="T4" fmla="*/ 0 w 12"/>
                    <a:gd name="T5" fmla="*/ 2147483647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8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>
                    <a:gd name="T0" fmla="*/ 2147483647 w 10"/>
                    <a:gd name="T1" fmla="*/ 2147483647 h 7"/>
                    <a:gd name="T2" fmla="*/ 2147483647 w 10"/>
                    <a:gd name="T3" fmla="*/ 2147483647 h 7"/>
                    <a:gd name="T4" fmla="*/ 2147483647 w 1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39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>
                    <a:gd name="T0" fmla="*/ 0 w 6"/>
                    <a:gd name="T1" fmla="*/ 2147483647 h 5"/>
                    <a:gd name="T2" fmla="*/ 2147483647 w 6"/>
                    <a:gd name="T3" fmla="*/ 2147483647 h 5"/>
                    <a:gd name="T4" fmla="*/ 2147483647 w 6"/>
                    <a:gd name="T5" fmla="*/ 0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  <p:sp>
              <p:nvSpPr>
                <p:cNvPr id="40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>
                    <a:gd name="T0" fmla="*/ 2147483647 w 12"/>
                    <a:gd name="T1" fmla="*/ 0 h 14"/>
                    <a:gd name="T2" fmla="*/ 2147483647 w 12"/>
                    <a:gd name="T3" fmla="*/ 2147483647 h 14"/>
                    <a:gd name="T4" fmla="*/ 2147483647 w 12"/>
                    <a:gd name="T5" fmla="*/ 2147483647 h 14"/>
                    <a:gd name="T6" fmla="*/ 2147483647 w 12"/>
                    <a:gd name="T7" fmla="*/ 2147483647 h 14"/>
                    <a:gd name="T8" fmla="*/ 2147483647 w 1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sz="1600" dirty="0">
                    <a:solidFill>
                      <a:srgbClr val="000000"/>
                    </a:solidFill>
                    <a:latin typeface="Arial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161801" name="Rectangle 9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572000" y="5013410"/>
            <a:ext cx="4572000" cy="276999"/>
          </a:xfrm>
        </p:spPr>
        <p:txBody>
          <a:bodyPr lIns="91440" tIns="45720" rIns="91440" bIns="45720" anchor="t"/>
          <a:lstStyle>
            <a:lvl1pPr marL="0" indent="0" algn="ctr">
              <a:buFont typeface="Wingdings" pitchFamily="2" charset="2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1" name="Rectangle 6"/>
          <p:cNvSpPr>
            <a:spLocks noGrp="1" noChangeArrowheads="1"/>
          </p:cNvSpPr>
          <p:nvPr>
            <p:ph type="dt" sz="half" idx="10"/>
          </p:nvPr>
        </p:nvSpPr>
        <p:spPr bwMode="gray">
          <a:xfrm>
            <a:off x="457200" y="6477086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Rectangle 7"/>
          <p:cNvSpPr>
            <a:spLocks noGrp="1" noChangeArrowheads="1"/>
          </p:cNvSpPr>
          <p:nvPr>
            <p:ph type="sldNum" sz="quarter" idx="11"/>
          </p:nvPr>
        </p:nvSpPr>
        <p:spPr bwMode="black">
          <a:xfrm>
            <a:off x="3429000" y="6477086"/>
            <a:ext cx="2133600" cy="244475"/>
          </a:xfrm>
        </p:spPr>
        <p:txBody>
          <a:bodyPr anchor="t" anchorCtr="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059E10-7C64-43EE-8540-68D9BDAE58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090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240E8-2DC8-4B9B-BB15-471007509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3840775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5250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2322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160683"/>
            <a:ext cx="7772400" cy="24622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E276B-973B-43E0-900A-9172B51A01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09751888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26584"/>
            <a:ext cx="4038600" cy="17604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26584"/>
            <a:ext cx="4038600" cy="17604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944FC-BC04-4355-8F62-E7E7FF416D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31693518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3011"/>
            <a:ext cx="8229600" cy="36625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9410"/>
            <a:ext cx="4040188" cy="295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383386"/>
            <a:ext cx="4040188" cy="1534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879410"/>
            <a:ext cx="4041775" cy="2954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3383386"/>
            <a:ext cx="4041775" cy="15342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595D-DFF5-4B8B-A157-725522E276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1530281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4316-A444-4009-8CB5-BBF75F5B4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58873441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FE20B-E26E-4B71-A50F-218BD5A219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0898417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73490"/>
            <a:ext cx="3008313" cy="2616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188561"/>
            <a:ext cx="5111750" cy="20220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694457"/>
            <a:ext cx="3008313" cy="172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F66ED-7BCF-4C3B-AD3A-39DF8D0EA1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84322647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05728"/>
            <a:ext cx="5486400" cy="2616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2473198"/>
            <a:ext cx="5486400" cy="393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683676"/>
            <a:ext cx="5486400" cy="1723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15285-1416-41AB-A926-6EDD0070CA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0090762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-480152" y="2924175"/>
            <a:ext cx="10104305" cy="1790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5DA22-E447-47A9-8D57-56A11E226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54114035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817874" y="333378"/>
            <a:ext cx="366254" cy="4283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49476" y="333378"/>
            <a:ext cx="1806648" cy="4283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54EBA-29EF-47AB-B0E0-09D452C54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119133755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1571589"/>
            <a:ext cx="9144000" cy="1806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030C1-C9B4-4F9D-9164-13B42E46F9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47473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916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82311"/>
            <a:ext cx="7772400" cy="36625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02456"/>
            <a:ext cx="6400800" cy="320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6"/>
            <a:ext cx="2133600" cy="365125"/>
          </a:xfrm>
          <a:prstGeom prst="rect">
            <a:avLst/>
          </a:prstGeom>
        </p:spPr>
        <p:txBody>
          <a:bodyPr/>
          <a:lstStyle/>
          <a:p>
            <a:fld id="{D4ED2D40-3B64-4C0A-8129-3292182DF79B}" type="datetimeFigureOut">
              <a:rPr lang="ru-RU" sz="1600" smtClean="0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23.09.2022</a:t>
            </a:fld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3ED1F-E871-4A10-A4B6-BDCB8B6B561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4480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FCB94-E305-4708-B2A0-4B9BE7555C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0430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278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085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15654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3" descr="chapk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9" t="6123" b="30865"/>
          <a:stretch>
            <a:fillRect/>
          </a:stretch>
        </p:blipFill>
        <p:spPr bwMode="auto">
          <a:xfrm>
            <a:off x="0" y="1588"/>
            <a:ext cx="6516688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/>
          </a:p>
        </p:txBody>
      </p:sp>
      <p:sp>
        <p:nvSpPr>
          <p:cNvPr id="15" name="Freeform 4"/>
          <p:cNvSpPr>
            <a:spLocks/>
          </p:cNvSpPr>
          <p:nvPr/>
        </p:nvSpPr>
        <p:spPr bwMode="gray">
          <a:xfrm>
            <a:off x="-12700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2230438" y="-11113"/>
            <a:ext cx="6950075" cy="6880226"/>
          </a:xfrm>
          <a:custGeom>
            <a:avLst/>
            <a:gdLst>
              <a:gd name="T0" fmla="*/ 235812 w 4362"/>
              <a:gd name="T1" fmla="*/ 0 h 4342"/>
              <a:gd name="T2" fmla="*/ 893854 w 4362"/>
              <a:gd name="T3" fmla="*/ 305823 h 4342"/>
              <a:gd name="T4" fmla="*/ 1502504 w 4362"/>
              <a:gd name="T5" fmla="*/ 793872 h 4342"/>
              <a:gd name="T6" fmla="*/ 1945447 w 4362"/>
              <a:gd name="T7" fmla="*/ 1532284 h 4342"/>
              <a:gd name="T8" fmla="*/ 2251365 w 4362"/>
              <a:gd name="T9" fmla="*/ 2582858 h 4342"/>
              <a:gd name="T10" fmla="*/ 2055387 w 4362"/>
              <a:gd name="T11" fmla="*/ 4214970 h 4342"/>
              <a:gd name="T12" fmla="*/ 0 w 4362"/>
              <a:gd name="T13" fmla="*/ 6880226 h 4342"/>
              <a:gd name="T14" fmla="*/ 6929362 w 4362"/>
              <a:gd name="T15" fmla="*/ 6880226 h 4342"/>
              <a:gd name="T16" fmla="*/ 6950075 w 4362"/>
              <a:gd name="T17" fmla="*/ 11092 h 4342"/>
              <a:gd name="T18" fmla="*/ 235812 w 4362"/>
              <a:gd name="T19" fmla="*/ 0 h 4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827088" y="-11113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/>
          </a:p>
        </p:txBody>
      </p:sp>
      <p:sp>
        <p:nvSpPr>
          <p:cNvPr id="1031" name="Text Box 24"/>
          <p:cNvSpPr txBox="1">
            <a:spLocks noChangeArrowheads="1"/>
          </p:cNvSpPr>
          <p:nvPr/>
        </p:nvSpPr>
        <p:spPr bwMode="auto">
          <a:xfrm>
            <a:off x="3756025" y="127000"/>
            <a:ext cx="4491038" cy="4429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1200" b="1" smtClean="0">
                <a:solidFill>
                  <a:schemeClr val="bg1"/>
                </a:solidFill>
              </a:rPr>
              <a:t>РОССИЙСКАЯ АКАДЕМИЯ НАУК</a:t>
            </a:r>
          </a:p>
          <a:p>
            <a:pPr algn="r" eaLnBrk="1" hangingPunct="1">
              <a:defRPr/>
            </a:pPr>
            <a:r>
              <a:rPr lang="ru-RU" altLang="ru-RU" sz="1100" b="1" smtClean="0">
                <a:solidFill>
                  <a:schemeClr val="bg1"/>
                </a:solidFill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1032" name="Text Box 25"/>
          <p:cNvSpPr txBox="1">
            <a:spLocks noChangeArrowheads="1"/>
          </p:cNvSpPr>
          <p:nvPr/>
        </p:nvSpPr>
        <p:spPr bwMode="auto">
          <a:xfrm>
            <a:off x="5491163" y="587375"/>
            <a:ext cx="2755900" cy="4429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ru-RU" sz="1200" b="1" smtClean="0">
                <a:solidFill>
                  <a:schemeClr val="bg1"/>
                </a:solidFill>
              </a:rPr>
              <a:t>RUSSIAN ACADEMY OF SCIENCES</a:t>
            </a:r>
            <a:endParaRPr lang="ru-RU" altLang="ru-RU" sz="1200" b="1" smtClean="0">
              <a:solidFill>
                <a:schemeClr val="bg1"/>
              </a:solidFill>
            </a:endParaRPr>
          </a:p>
          <a:p>
            <a:pPr algn="r" eaLnBrk="1" hangingPunct="1">
              <a:defRPr/>
            </a:pPr>
            <a:r>
              <a:rPr lang="en-US" altLang="ru-RU" sz="1100" b="1" smtClean="0">
                <a:solidFill>
                  <a:schemeClr val="bg1"/>
                </a:solidFill>
              </a:rPr>
              <a:t>Nuclear Safety Institute (IBRAE)</a:t>
            </a:r>
            <a:endParaRPr lang="ru-RU" altLang="ru-RU" sz="1100" b="1" smtClean="0">
              <a:solidFill>
                <a:schemeClr val="bg1"/>
              </a:solidFill>
            </a:endParaRPr>
          </a:p>
        </p:txBody>
      </p:sp>
      <p:grpSp>
        <p:nvGrpSpPr>
          <p:cNvPr id="1033" name="Group 70"/>
          <p:cNvGrpSpPr>
            <a:grpSpLocks/>
          </p:cNvGrpSpPr>
          <p:nvPr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1036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ru-RU"/>
            </a:p>
          </p:txBody>
        </p:sp>
        <p:grpSp>
          <p:nvGrpSpPr>
            <p:cNvPr id="1037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1038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>
                  <a:gd name="T0" fmla="*/ 109 w 83"/>
                  <a:gd name="T1" fmla="*/ 382 h 60"/>
                  <a:gd name="T2" fmla="*/ 0 w 83"/>
                  <a:gd name="T3" fmla="*/ 287 h 60"/>
                  <a:gd name="T4" fmla="*/ 168 w 83"/>
                  <a:gd name="T5" fmla="*/ 148 h 60"/>
                  <a:gd name="T6" fmla="*/ 436 w 83"/>
                  <a:gd name="T7" fmla="*/ 200 h 60"/>
                  <a:gd name="T8" fmla="*/ 621 w 83"/>
                  <a:gd name="T9" fmla="*/ 339 h 60"/>
                  <a:gd name="T10" fmla="*/ 621 w 83"/>
                  <a:gd name="T11" fmla="*/ 434 h 60"/>
                  <a:gd name="T12" fmla="*/ 495 w 83"/>
                  <a:gd name="T13" fmla="*/ 434 h 60"/>
                  <a:gd name="T14" fmla="*/ 335 w 83"/>
                  <a:gd name="T15" fmla="*/ 313 h 60"/>
                  <a:gd name="T16" fmla="*/ 235 w 83"/>
                  <a:gd name="T17" fmla="*/ 191 h 60"/>
                  <a:gd name="T18" fmla="*/ 260 w 83"/>
                  <a:gd name="T19" fmla="*/ 17 h 60"/>
                  <a:gd name="T20" fmla="*/ 411 w 83"/>
                  <a:gd name="T21" fmla="*/ 87 h 60"/>
                  <a:gd name="T22" fmla="*/ 478 w 83"/>
                  <a:gd name="T23" fmla="*/ 399 h 60"/>
                  <a:gd name="T24" fmla="*/ 386 w 83"/>
                  <a:gd name="T25" fmla="*/ 504 h 60"/>
                  <a:gd name="T26" fmla="*/ 302 w 83"/>
                  <a:gd name="T27" fmla="*/ 417 h 60"/>
                  <a:gd name="T28" fmla="*/ 352 w 83"/>
                  <a:gd name="T29" fmla="*/ 217 h 60"/>
                  <a:gd name="T30" fmla="*/ 553 w 83"/>
                  <a:gd name="T31" fmla="*/ 69 h 60"/>
                  <a:gd name="T32" fmla="*/ 679 w 83"/>
                  <a:gd name="T33" fmla="*/ 87 h 60"/>
                  <a:gd name="T34" fmla="*/ 671 w 83"/>
                  <a:gd name="T35" fmla="*/ 200 h 60"/>
                  <a:gd name="T36" fmla="*/ 495 w 83"/>
                  <a:gd name="T37" fmla="*/ 365 h 60"/>
                  <a:gd name="T38" fmla="*/ 210 w 83"/>
                  <a:gd name="T39" fmla="*/ 512 h 60"/>
                  <a:gd name="T40" fmla="*/ 84 w 83"/>
                  <a:gd name="T41" fmla="*/ 478 h 60"/>
                  <a:gd name="T42" fmla="*/ 101 w 83"/>
                  <a:gd name="T43" fmla="*/ 373 h 60"/>
                  <a:gd name="T44" fmla="*/ 277 w 83"/>
                  <a:gd name="T45" fmla="*/ 217 h 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9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1040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1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2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3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4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5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6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7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8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49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50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51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l" eaLnBrk="1" hangingPunct="1">
                    <a:defRPr/>
                  </a:pPr>
                  <a:endParaRPr lang="ru-RU" altLang="ru-RU" smtClean="0"/>
                </a:p>
              </p:txBody>
            </p:sp>
            <p:sp>
              <p:nvSpPr>
                <p:cNvPr id="1052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>
                    <a:gd name="T0" fmla="*/ 47 w 19"/>
                    <a:gd name="T1" fmla="*/ 20 h 18"/>
                    <a:gd name="T2" fmla="*/ 161 w 19"/>
                    <a:gd name="T3" fmla="*/ 39 h 18"/>
                    <a:gd name="T4" fmla="*/ 142 w 19"/>
                    <a:gd name="T5" fmla="*/ 157 h 18"/>
                    <a:gd name="T6" fmla="*/ 28 w 19"/>
                    <a:gd name="T7" fmla="*/ 138 h 18"/>
                    <a:gd name="T8" fmla="*/ 47 w 19"/>
                    <a:gd name="T9" fmla="*/ 2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3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>
                    <a:gd name="T0" fmla="*/ 85 w 17"/>
                    <a:gd name="T1" fmla="*/ 0 h 16"/>
                    <a:gd name="T2" fmla="*/ 161 w 17"/>
                    <a:gd name="T3" fmla="*/ 77 h 16"/>
                    <a:gd name="T4" fmla="*/ 85 w 17"/>
                    <a:gd name="T5" fmla="*/ 154 h 16"/>
                    <a:gd name="T6" fmla="*/ 0 w 17"/>
                    <a:gd name="T7" fmla="*/ 77 h 16"/>
                    <a:gd name="T8" fmla="*/ 85 w 17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4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>
                    <a:gd name="T0" fmla="*/ 47 w 19"/>
                    <a:gd name="T1" fmla="*/ 29 h 19"/>
                    <a:gd name="T2" fmla="*/ 152 w 19"/>
                    <a:gd name="T3" fmla="*/ 39 h 19"/>
                    <a:gd name="T4" fmla="*/ 142 w 19"/>
                    <a:gd name="T5" fmla="*/ 157 h 19"/>
                    <a:gd name="T6" fmla="*/ 28 w 19"/>
                    <a:gd name="T7" fmla="*/ 137 h 19"/>
                    <a:gd name="T8" fmla="*/ 47 w 19"/>
                    <a:gd name="T9" fmla="*/ 29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5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>
                    <a:gd name="T0" fmla="*/ 19 w 14"/>
                    <a:gd name="T1" fmla="*/ 10 h 16"/>
                    <a:gd name="T2" fmla="*/ 94 w 14"/>
                    <a:gd name="T3" fmla="*/ 48 h 16"/>
                    <a:gd name="T4" fmla="*/ 113 w 14"/>
                    <a:gd name="T5" fmla="*/ 144 h 16"/>
                    <a:gd name="T6" fmla="*/ 28 w 14"/>
                    <a:gd name="T7" fmla="*/ 96 h 16"/>
                    <a:gd name="T8" fmla="*/ 19 w 14"/>
                    <a:gd name="T9" fmla="*/ 1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6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>
                    <a:gd name="T0" fmla="*/ 29 w 16"/>
                    <a:gd name="T1" fmla="*/ 20 h 18"/>
                    <a:gd name="T2" fmla="*/ 124 w 16"/>
                    <a:gd name="T3" fmla="*/ 49 h 18"/>
                    <a:gd name="T4" fmla="*/ 124 w 16"/>
                    <a:gd name="T5" fmla="*/ 157 h 18"/>
                    <a:gd name="T6" fmla="*/ 29 w 16"/>
                    <a:gd name="T7" fmla="*/ 128 h 18"/>
                    <a:gd name="T8" fmla="*/ 29 w 16"/>
                    <a:gd name="T9" fmla="*/ 2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8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>
                    <a:gd name="T0" fmla="*/ 85 w 9"/>
                    <a:gd name="T1" fmla="*/ 0 h 7"/>
                    <a:gd name="T2" fmla="*/ 47 w 9"/>
                    <a:gd name="T3" fmla="*/ 49 h 7"/>
                    <a:gd name="T4" fmla="*/ 0 w 9"/>
                    <a:gd name="T5" fmla="*/ 69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9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>
                    <a:gd name="T0" fmla="*/ 0 w 12"/>
                    <a:gd name="T1" fmla="*/ 89 h 9"/>
                    <a:gd name="T2" fmla="*/ 48 w 12"/>
                    <a:gd name="T3" fmla="*/ 30 h 9"/>
                    <a:gd name="T4" fmla="*/ 114 w 12"/>
                    <a:gd name="T5" fmla="*/ 0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0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>
                    <a:gd name="T0" fmla="*/ 70 w 7"/>
                    <a:gd name="T1" fmla="*/ 0 h 5"/>
                    <a:gd name="T2" fmla="*/ 40 w 7"/>
                    <a:gd name="T3" fmla="*/ 30 h 5"/>
                    <a:gd name="T4" fmla="*/ 0 w 7"/>
                    <a:gd name="T5" fmla="*/ 40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1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2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>
                    <a:gd name="T0" fmla="*/ 113 w 12"/>
                    <a:gd name="T1" fmla="*/ 0 h 9"/>
                    <a:gd name="T2" fmla="*/ 66 w 12"/>
                    <a:gd name="T3" fmla="*/ 49 h 9"/>
                    <a:gd name="T4" fmla="*/ 0 w 12"/>
                    <a:gd name="T5" fmla="*/ 78 h 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3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>
                    <a:gd name="T0" fmla="*/ 10 w 10"/>
                    <a:gd name="T1" fmla="*/ 68 h 7"/>
                    <a:gd name="T2" fmla="*/ 38 w 10"/>
                    <a:gd name="T3" fmla="*/ 19 h 7"/>
                    <a:gd name="T4" fmla="*/ 95 w 10"/>
                    <a:gd name="T5" fmla="*/ 0 h 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4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>
                    <a:gd name="T0" fmla="*/ 0 w 6"/>
                    <a:gd name="T1" fmla="*/ 46 h 5"/>
                    <a:gd name="T2" fmla="*/ 29 w 6"/>
                    <a:gd name="T3" fmla="*/ 18 h 5"/>
                    <a:gd name="T4" fmla="*/ 57 w 6"/>
                    <a:gd name="T5" fmla="*/ 0 h 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65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>
                    <a:gd name="T0" fmla="*/ 10 w 12"/>
                    <a:gd name="T1" fmla="*/ 0 h 14"/>
                    <a:gd name="T2" fmla="*/ 67 w 12"/>
                    <a:gd name="T3" fmla="*/ 58 h 14"/>
                    <a:gd name="T4" fmla="*/ 105 w 12"/>
                    <a:gd name="T5" fmla="*/ 135 h 14"/>
                    <a:gd name="T6" fmla="*/ 38 w 12"/>
                    <a:gd name="T7" fmla="*/ 77 h 14"/>
                    <a:gd name="T8" fmla="*/ 10 w 12"/>
                    <a:gd name="T9" fmla="*/ 0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034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05038"/>
            <a:ext cx="9144000" cy="3381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51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"/>
          <p:cNvSpPr>
            <a:spLocks/>
          </p:cNvSpPr>
          <p:nvPr/>
        </p:nvSpPr>
        <p:spPr bwMode="gray">
          <a:xfrm>
            <a:off x="0" y="6413500"/>
            <a:ext cx="4205288" cy="444500"/>
          </a:xfrm>
          <a:custGeom>
            <a:avLst/>
            <a:gdLst>
              <a:gd name="T0" fmla="*/ 4205288 w 2649"/>
              <a:gd name="T1" fmla="*/ 444500 h 280"/>
              <a:gd name="T2" fmla="*/ 2122488 w 2649"/>
              <a:gd name="T3" fmla="*/ 292100 h 280"/>
              <a:gd name="T4" fmla="*/ 1588 w 2649"/>
              <a:gd name="T5" fmla="*/ 0 h 280"/>
              <a:gd name="T6" fmla="*/ 0 w 2649"/>
              <a:gd name="T7" fmla="*/ 442913 h 280"/>
              <a:gd name="T8" fmla="*/ 4205288 w 2649"/>
              <a:gd name="T9" fmla="*/ 44450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" name="Freeform 4"/>
          <p:cNvSpPr>
            <a:spLocks/>
          </p:cNvSpPr>
          <p:nvPr/>
        </p:nvSpPr>
        <p:spPr bwMode="gray">
          <a:xfrm>
            <a:off x="4932363" y="6337300"/>
            <a:ext cx="4211637" cy="520700"/>
          </a:xfrm>
          <a:custGeom>
            <a:avLst/>
            <a:gdLst>
              <a:gd name="T0" fmla="*/ 0 w 2653"/>
              <a:gd name="T1" fmla="*/ 520700 h 328"/>
              <a:gd name="T2" fmla="*/ 2097087 w 2653"/>
              <a:gd name="T3" fmla="*/ 355600 h 328"/>
              <a:gd name="T4" fmla="*/ 4211637 w 2653"/>
              <a:gd name="T5" fmla="*/ 0 h 328"/>
              <a:gd name="T6" fmla="*/ 4211637 w 2653"/>
              <a:gd name="T7" fmla="*/ 520700 h 328"/>
              <a:gd name="T8" fmla="*/ 0 w 2653"/>
              <a:gd name="T9" fmla="*/ 520700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Freeform 5"/>
          <p:cNvSpPr>
            <a:spLocks/>
          </p:cNvSpPr>
          <p:nvPr/>
        </p:nvSpPr>
        <p:spPr bwMode="gray">
          <a:xfrm>
            <a:off x="4978400" y="874713"/>
            <a:ext cx="4165600" cy="444500"/>
          </a:xfrm>
          <a:custGeom>
            <a:avLst/>
            <a:gdLst>
              <a:gd name="T0" fmla="*/ 0 w 2624"/>
              <a:gd name="T1" fmla="*/ 12700 h 280"/>
              <a:gd name="T2" fmla="*/ 2044700 w 2624"/>
              <a:gd name="T3" fmla="*/ 190500 h 280"/>
              <a:gd name="T4" fmla="*/ 4165600 w 2624"/>
              <a:gd name="T5" fmla="*/ 444500 h 280"/>
              <a:gd name="T6" fmla="*/ 4165600 w 2624"/>
              <a:gd name="T7" fmla="*/ 0 h 280"/>
              <a:gd name="T8" fmla="*/ 0 w 2624"/>
              <a:gd name="T9" fmla="*/ 1270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24" h="280">
                <a:moveTo>
                  <a:pt x="0" y="8"/>
                </a:moveTo>
                <a:cubicBezTo>
                  <a:pt x="438" y="40"/>
                  <a:pt x="564" y="59"/>
                  <a:pt x="1288" y="120"/>
                </a:cubicBezTo>
                <a:cubicBezTo>
                  <a:pt x="2015" y="181"/>
                  <a:pt x="2616" y="280"/>
                  <a:pt x="2624" y="280"/>
                </a:cubicBezTo>
                <a:lnTo>
                  <a:pt x="2624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0774" name="Freeform 6"/>
          <p:cNvSpPr>
            <a:spLocks/>
          </p:cNvSpPr>
          <p:nvPr/>
        </p:nvSpPr>
        <p:spPr bwMode="invGray">
          <a:xfrm>
            <a:off x="0" y="-26988"/>
            <a:ext cx="9144000" cy="908051"/>
          </a:xfrm>
          <a:custGeom>
            <a:avLst/>
            <a:gdLst/>
            <a:ahLst/>
            <a:cxnLst>
              <a:cxn ang="0">
                <a:pos x="0" y="512"/>
              </a:cxn>
              <a:cxn ang="0">
                <a:pos x="5760" y="512"/>
              </a:cxn>
              <a:cxn ang="0">
                <a:pos x="5760" y="0"/>
              </a:cxn>
              <a:cxn ang="0">
                <a:pos x="2804" y="134"/>
              </a:cxn>
              <a:cxn ang="0">
                <a:pos x="0" y="9"/>
              </a:cxn>
              <a:cxn ang="0">
                <a:pos x="0" y="512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/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925" y="6565900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rgbClr val="4D4D4D"/>
                </a:solidFill>
                <a:latin typeface="+mn-lt"/>
                <a:cs typeface="Arial" pitchFamily="34" charset="0"/>
              </a:defRPr>
            </a:lvl1pPr>
          </a:lstStyle>
          <a:p>
            <a:pPr>
              <a:defRPr/>
            </a:pPr>
            <a:fld id="{C8FF05CC-D546-4751-AF8A-84B18EA45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473075"/>
            <a:ext cx="9144000" cy="3635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2057" name="Freeform 12"/>
          <p:cNvSpPr>
            <a:spLocks/>
          </p:cNvSpPr>
          <p:nvPr/>
        </p:nvSpPr>
        <p:spPr bwMode="gray">
          <a:xfrm flipH="1">
            <a:off x="0" y="862013"/>
            <a:ext cx="3635375" cy="444500"/>
          </a:xfrm>
          <a:custGeom>
            <a:avLst/>
            <a:gdLst>
              <a:gd name="T0" fmla="*/ 0 w 2096"/>
              <a:gd name="T1" fmla="*/ 25400 h 280"/>
              <a:gd name="T2" fmla="*/ 1734435 w 2096"/>
              <a:gd name="T3" fmla="*/ 165100 h 280"/>
              <a:gd name="T4" fmla="*/ 3635375 w 2096"/>
              <a:gd name="T5" fmla="*/ 444500 h 280"/>
              <a:gd name="T6" fmla="*/ 3635375 w 2096"/>
              <a:gd name="T7" fmla="*/ 0 h 280"/>
              <a:gd name="T8" fmla="*/ 0 w 2096"/>
              <a:gd name="T9" fmla="*/ 2540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6" h="280">
                <a:moveTo>
                  <a:pt x="0" y="16"/>
                </a:moveTo>
                <a:cubicBezTo>
                  <a:pt x="352" y="48"/>
                  <a:pt x="418" y="43"/>
                  <a:pt x="1000" y="104"/>
                </a:cubicBezTo>
                <a:cubicBezTo>
                  <a:pt x="1584" y="165"/>
                  <a:pt x="2048" y="251"/>
                  <a:pt x="2096" y="280"/>
                </a:cubicBezTo>
                <a:lnTo>
                  <a:pt x="2096" y="0"/>
                </a:lnTo>
                <a:lnTo>
                  <a:pt x="0" y="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58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03913" y="863600"/>
            <a:ext cx="320516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1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r>
              <a:rPr lang="en-US" altLang="ru-RU"/>
              <a:t>www.ibrae.ac.ru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73" r:id="rId12"/>
  </p:sldLayoutIdLst>
  <p:transition/>
  <p:hf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3"/>
          <p:cNvSpPr>
            <a:spLocks/>
          </p:cNvSpPr>
          <p:nvPr/>
        </p:nvSpPr>
        <p:spPr bwMode="gray">
          <a:xfrm>
            <a:off x="2" y="6413500"/>
            <a:ext cx="4205288" cy="444500"/>
          </a:xfrm>
          <a:custGeom>
            <a:avLst/>
            <a:gdLst>
              <a:gd name="T0" fmla="*/ 2147483647 w 2649"/>
              <a:gd name="T1" fmla="*/ 2147483647 h 280"/>
              <a:gd name="T2" fmla="*/ 2147483647 w 2649"/>
              <a:gd name="T3" fmla="*/ 2147483647 h 280"/>
              <a:gd name="T4" fmla="*/ 2147483647 w 2649"/>
              <a:gd name="T5" fmla="*/ 0 h 280"/>
              <a:gd name="T6" fmla="*/ 0 w 2649"/>
              <a:gd name="T7" fmla="*/ 2147483647 h 280"/>
              <a:gd name="T8" fmla="*/ 2147483647 w 2649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7" name="Freeform 4"/>
          <p:cNvSpPr>
            <a:spLocks/>
          </p:cNvSpPr>
          <p:nvPr/>
        </p:nvSpPr>
        <p:spPr bwMode="gray">
          <a:xfrm>
            <a:off x="4932405" y="6337300"/>
            <a:ext cx="4211637" cy="520700"/>
          </a:xfrm>
          <a:custGeom>
            <a:avLst/>
            <a:gdLst>
              <a:gd name="T0" fmla="*/ 0 w 2653"/>
              <a:gd name="T1" fmla="*/ 2147483647 h 328"/>
              <a:gd name="T2" fmla="*/ 2147483647 w 2653"/>
              <a:gd name="T3" fmla="*/ 2147483647 h 328"/>
              <a:gd name="T4" fmla="*/ 2147483647 w 2653"/>
              <a:gd name="T5" fmla="*/ 0 h 328"/>
              <a:gd name="T6" fmla="*/ 2147483647 w 2653"/>
              <a:gd name="T7" fmla="*/ 2147483647 h 328"/>
              <a:gd name="T8" fmla="*/ 0 w 2653"/>
              <a:gd name="T9" fmla="*/ 2147483647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8" name="Freeform 5"/>
          <p:cNvSpPr>
            <a:spLocks/>
          </p:cNvSpPr>
          <p:nvPr/>
        </p:nvSpPr>
        <p:spPr bwMode="gray">
          <a:xfrm>
            <a:off x="4978402" y="874713"/>
            <a:ext cx="4165600" cy="444500"/>
          </a:xfrm>
          <a:custGeom>
            <a:avLst/>
            <a:gdLst>
              <a:gd name="T0" fmla="*/ 0 w 2624"/>
              <a:gd name="T1" fmla="*/ 2147483647 h 280"/>
              <a:gd name="T2" fmla="*/ 2147483647 w 2624"/>
              <a:gd name="T3" fmla="*/ 2147483647 h 280"/>
              <a:gd name="T4" fmla="*/ 2147483647 w 2624"/>
              <a:gd name="T5" fmla="*/ 2147483647 h 280"/>
              <a:gd name="T6" fmla="*/ 2147483647 w 2624"/>
              <a:gd name="T7" fmla="*/ 0 h 280"/>
              <a:gd name="T8" fmla="*/ 0 w 2624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24" h="280">
                <a:moveTo>
                  <a:pt x="0" y="8"/>
                </a:moveTo>
                <a:cubicBezTo>
                  <a:pt x="438" y="40"/>
                  <a:pt x="564" y="59"/>
                  <a:pt x="1288" y="120"/>
                </a:cubicBezTo>
                <a:cubicBezTo>
                  <a:pt x="2015" y="181"/>
                  <a:pt x="2616" y="280"/>
                  <a:pt x="2624" y="280"/>
                </a:cubicBezTo>
                <a:lnTo>
                  <a:pt x="2624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60774" name="Freeform 6"/>
          <p:cNvSpPr>
            <a:spLocks/>
          </p:cNvSpPr>
          <p:nvPr/>
        </p:nvSpPr>
        <p:spPr bwMode="invGray">
          <a:xfrm>
            <a:off x="0" y="-26988"/>
            <a:ext cx="9144000" cy="908051"/>
          </a:xfrm>
          <a:custGeom>
            <a:avLst/>
            <a:gdLst/>
            <a:ahLst/>
            <a:cxnLst>
              <a:cxn ang="0">
                <a:pos x="0" y="512"/>
              </a:cxn>
              <a:cxn ang="0">
                <a:pos x="5760" y="512"/>
              </a:cxn>
              <a:cxn ang="0">
                <a:pos x="5760" y="0"/>
              </a:cxn>
              <a:cxn ang="0">
                <a:pos x="2804" y="134"/>
              </a:cxn>
              <a:cxn ang="0">
                <a:pos x="0" y="9"/>
              </a:cxn>
              <a:cxn ang="0">
                <a:pos x="0" y="512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925" y="6565984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fld id="{5F60EFAF-1A05-4719-BB50-EE62164508AF}" type="slidenum">
              <a:rPr lang="en-US" sz="1600">
                <a:latin typeface="Arial"/>
                <a:cs typeface="Arial" pitchFamily="34" charset="0"/>
              </a:rPr>
              <a:pPr>
                <a:defRPr/>
              </a:pPr>
              <a:t>‹#›</a:t>
            </a:fld>
            <a:endParaRPr lang="en-US" sz="1600" dirty="0">
              <a:latin typeface="Arial"/>
              <a:cs typeface="Arial" pitchFamily="34" charset="0"/>
            </a:endParaRP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473075"/>
            <a:ext cx="9144000" cy="3635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33" name="Freeform 12"/>
          <p:cNvSpPr>
            <a:spLocks/>
          </p:cNvSpPr>
          <p:nvPr/>
        </p:nvSpPr>
        <p:spPr bwMode="gray">
          <a:xfrm flipH="1">
            <a:off x="12" y="862013"/>
            <a:ext cx="3635375" cy="444500"/>
          </a:xfrm>
          <a:custGeom>
            <a:avLst/>
            <a:gdLst>
              <a:gd name="T0" fmla="*/ 0 w 2096"/>
              <a:gd name="T1" fmla="*/ 2147483647 h 280"/>
              <a:gd name="T2" fmla="*/ 2147483647 w 2096"/>
              <a:gd name="T3" fmla="*/ 2147483647 h 280"/>
              <a:gd name="T4" fmla="*/ 2147483647 w 2096"/>
              <a:gd name="T5" fmla="*/ 2147483647 h 280"/>
              <a:gd name="T6" fmla="*/ 2147483647 w 2096"/>
              <a:gd name="T7" fmla="*/ 0 h 280"/>
              <a:gd name="T8" fmla="*/ 0 w 2096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6" h="280">
                <a:moveTo>
                  <a:pt x="0" y="16"/>
                </a:moveTo>
                <a:cubicBezTo>
                  <a:pt x="352" y="48"/>
                  <a:pt x="418" y="43"/>
                  <a:pt x="1000" y="104"/>
                </a:cubicBezTo>
                <a:cubicBezTo>
                  <a:pt x="1584" y="165"/>
                  <a:pt x="2048" y="251"/>
                  <a:pt x="2096" y="280"/>
                </a:cubicBezTo>
                <a:lnTo>
                  <a:pt x="2096" y="0"/>
                </a:lnTo>
                <a:lnTo>
                  <a:pt x="0" y="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34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03917" y="863600"/>
            <a:ext cx="320516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1">
                <a:solidFill>
                  <a:srgbClr val="4D4D4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223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/>
  <p:hf hdr="0" ft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Arial" charset="0"/>
          <a:cs typeface="Arial" pitchFamily="34" charset="0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umimoji="1" sz="2600">
          <a:solidFill>
            <a:srgbClr val="4D4D4D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2400">
          <a:solidFill>
            <a:srgbClr val="4D4D4D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–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»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B4954C-E824-4871-B252-46F11F3A4D6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23.09.2022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FFC6B7-C062-4E66-8DAA-165F0630676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0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3"/>
          <p:cNvSpPr>
            <a:spLocks/>
          </p:cNvSpPr>
          <p:nvPr/>
        </p:nvSpPr>
        <p:spPr bwMode="gray">
          <a:xfrm>
            <a:off x="2" y="6413500"/>
            <a:ext cx="4205288" cy="444500"/>
          </a:xfrm>
          <a:custGeom>
            <a:avLst/>
            <a:gdLst>
              <a:gd name="T0" fmla="*/ 2147483647 w 2649"/>
              <a:gd name="T1" fmla="*/ 2147483647 h 280"/>
              <a:gd name="T2" fmla="*/ 2147483647 w 2649"/>
              <a:gd name="T3" fmla="*/ 2147483647 h 280"/>
              <a:gd name="T4" fmla="*/ 2147483647 w 2649"/>
              <a:gd name="T5" fmla="*/ 0 h 280"/>
              <a:gd name="T6" fmla="*/ 0 w 2649"/>
              <a:gd name="T7" fmla="*/ 2147483647 h 280"/>
              <a:gd name="T8" fmla="*/ 2147483647 w 2649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7" name="Freeform 4"/>
          <p:cNvSpPr>
            <a:spLocks/>
          </p:cNvSpPr>
          <p:nvPr/>
        </p:nvSpPr>
        <p:spPr bwMode="gray">
          <a:xfrm>
            <a:off x="4932405" y="6337300"/>
            <a:ext cx="4211637" cy="520700"/>
          </a:xfrm>
          <a:custGeom>
            <a:avLst/>
            <a:gdLst>
              <a:gd name="T0" fmla="*/ 0 w 2653"/>
              <a:gd name="T1" fmla="*/ 2147483647 h 328"/>
              <a:gd name="T2" fmla="*/ 2147483647 w 2653"/>
              <a:gd name="T3" fmla="*/ 2147483647 h 328"/>
              <a:gd name="T4" fmla="*/ 2147483647 w 2653"/>
              <a:gd name="T5" fmla="*/ 0 h 328"/>
              <a:gd name="T6" fmla="*/ 2147483647 w 2653"/>
              <a:gd name="T7" fmla="*/ 2147483647 h 328"/>
              <a:gd name="T8" fmla="*/ 0 w 2653"/>
              <a:gd name="T9" fmla="*/ 2147483647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028" name="Freeform 5"/>
          <p:cNvSpPr>
            <a:spLocks/>
          </p:cNvSpPr>
          <p:nvPr/>
        </p:nvSpPr>
        <p:spPr bwMode="gray">
          <a:xfrm>
            <a:off x="4978402" y="874713"/>
            <a:ext cx="4165600" cy="444500"/>
          </a:xfrm>
          <a:custGeom>
            <a:avLst/>
            <a:gdLst>
              <a:gd name="T0" fmla="*/ 0 w 2624"/>
              <a:gd name="T1" fmla="*/ 2147483647 h 280"/>
              <a:gd name="T2" fmla="*/ 2147483647 w 2624"/>
              <a:gd name="T3" fmla="*/ 2147483647 h 280"/>
              <a:gd name="T4" fmla="*/ 2147483647 w 2624"/>
              <a:gd name="T5" fmla="*/ 2147483647 h 280"/>
              <a:gd name="T6" fmla="*/ 2147483647 w 2624"/>
              <a:gd name="T7" fmla="*/ 0 h 280"/>
              <a:gd name="T8" fmla="*/ 0 w 2624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24" h="280">
                <a:moveTo>
                  <a:pt x="0" y="8"/>
                </a:moveTo>
                <a:cubicBezTo>
                  <a:pt x="438" y="40"/>
                  <a:pt x="564" y="59"/>
                  <a:pt x="1288" y="120"/>
                </a:cubicBezTo>
                <a:cubicBezTo>
                  <a:pt x="2015" y="181"/>
                  <a:pt x="2616" y="280"/>
                  <a:pt x="2624" y="280"/>
                </a:cubicBezTo>
                <a:lnTo>
                  <a:pt x="2624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60774" name="Freeform 6"/>
          <p:cNvSpPr>
            <a:spLocks/>
          </p:cNvSpPr>
          <p:nvPr/>
        </p:nvSpPr>
        <p:spPr bwMode="invGray">
          <a:xfrm>
            <a:off x="0" y="-26988"/>
            <a:ext cx="9144000" cy="908051"/>
          </a:xfrm>
          <a:custGeom>
            <a:avLst/>
            <a:gdLst/>
            <a:ahLst/>
            <a:cxnLst>
              <a:cxn ang="0">
                <a:pos x="0" y="512"/>
              </a:cxn>
              <a:cxn ang="0">
                <a:pos x="5760" y="512"/>
              </a:cxn>
              <a:cxn ang="0">
                <a:pos x="5760" y="0"/>
              </a:cxn>
              <a:cxn ang="0">
                <a:pos x="2804" y="134"/>
              </a:cxn>
              <a:cxn ang="0">
                <a:pos x="0" y="9"/>
              </a:cxn>
              <a:cxn ang="0">
                <a:pos x="0" y="512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925" y="6565984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4D4D4D"/>
                </a:solidFill>
              </a:defRPr>
            </a:lvl1pPr>
          </a:lstStyle>
          <a:p>
            <a:pPr>
              <a:defRPr/>
            </a:pPr>
            <a:fld id="{5F60EFAF-1A05-4719-BB50-EE62164508AF}" type="slidenum">
              <a:rPr lang="en-US" sz="1600">
                <a:latin typeface="Arial"/>
                <a:cs typeface="Arial" pitchFamily="34" charset="0"/>
              </a:rPr>
              <a:pPr>
                <a:defRPr/>
              </a:pPr>
              <a:t>‹#›</a:t>
            </a:fld>
            <a:endParaRPr lang="en-US" sz="1600" dirty="0">
              <a:latin typeface="Arial"/>
              <a:cs typeface="Arial" pitchFamily="34" charset="0"/>
            </a:endParaRP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473075"/>
            <a:ext cx="9144000" cy="3635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50000"/>
              </a:schemeClr>
            </a:outerShdw>
          </a:effectLst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33" name="Freeform 12"/>
          <p:cNvSpPr>
            <a:spLocks/>
          </p:cNvSpPr>
          <p:nvPr/>
        </p:nvSpPr>
        <p:spPr bwMode="gray">
          <a:xfrm flipH="1">
            <a:off x="12" y="862013"/>
            <a:ext cx="3635375" cy="444500"/>
          </a:xfrm>
          <a:custGeom>
            <a:avLst/>
            <a:gdLst>
              <a:gd name="T0" fmla="*/ 0 w 2096"/>
              <a:gd name="T1" fmla="*/ 2147483647 h 280"/>
              <a:gd name="T2" fmla="*/ 2147483647 w 2096"/>
              <a:gd name="T3" fmla="*/ 2147483647 h 280"/>
              <a:gd name="T4" fmla="*/ 2147483647 w 2096"/>
              <a:gd name="T5" fmla="*/ 2147483647 h 280"/>
              <a:gd name="T6" fmla="*/ 2147483647 w 2096"/>
              <a:gd name="T7" fmla="*/ 0 h 280"/>
              <a:gd name="T8" fmla="*/ 0 w 2096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6" h="280">
                <a:moveTo>
                  <a:pt x="0" y="16"/>
                </a:moveTo>
                <a:cubicBezTo>
                  <a:pt x="352" y="48"/>
                  <a:pt x="418" y="43"/>
                  <a:pt x="1000" y="104"/>
                </a:cubicBezTo>
                <a:cubicBezTo>
                  <a:pt x="1584" y="165"/>
                  <a:pt x="2048" y="251"/>
                  <a:pt x="2096" y="280"/>
                </a:cubicBezTo>
                <a:lnTo>
                  <a:pt x="2096" y="0"/>
                </a:lnTo>
                <a:lnTo>
                  <a:pt x="0" y="1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034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5903917" y="863600"/>
            <a:ext cx="3205162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 b="1">
                <a:solidFill>
                  <a:srgbClr val="4D4D4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val="318995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ransition/>
  <p:hf hdr="0" ft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Arial" charset="0"/>
          <a:cs typeface="Arial" pitchFamily="34" charset="0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Arial" charset="0"/>
          <a:cs typeface="Arial" pitchFamily="34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umimoji="1" sz="2600">
          <a:solidFill>
            <a:srgbClr val="4D4D4D"/>
          </a:solidFill>
          <a:latin typeface="+mn-lt"/>
          <a:ea typeface="Arial" charset="0"/>
          <a:cs typeface="Arial" pitchFamily="34" charset="0"/>
        </a:defRPr>
      </a:lvl1pPr>
      <a:lvl2pPr marL="742950" indent="-28575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2400">
          <a:solidFill>
            <a:srgbClr val="4D4D4D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–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»"/>
        <a:defRPr kumimoji="1" sz="2000">
          <a:solidFill>
            <a:srgbClr val="4D4D4D"/>
          </a:solidFill>
          <a:latin typeface="+mn-lt"/>
          <a:ea typeface="Arial" charset="0"/>
          <a:cs typeface="Arial" pitchFamily="34" charset="0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0.w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4" Type="http://schemas.openxmlformats.org/officeDocument/2006/relationships/image" Target="../media/image48.png"/><Relationship Id="rId9" Type="http://schemas.openxmlformats.org/officeDocument/2006/relationships/image" Target="../media/image5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1.png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11" Type="http://schemas.openxmlformats.org/officeDocument/2006/relationships/image" Target="../media/image70.png"/><Relationship Id="rId5" Type="http://schemas.openxmlformats.org/officeDocument/2006/relationships/oleObject" Target="../embeddings/oleObject18.bin"/><Relationship Id="rId15" Type="http://schemas.openxmlformats.org/officeDocument/2006/relationships/image" Target="../media/image74.wmf"/><Relationship Id="rId10" Type="http://schemas.openxmlformats.org/officeDocument/2006/relationships/image" Target="../media/image69.wmf"/><Relationship Id="rId4" Type="http://schemas.openxmlformats.org/officeDocument/2006/relationships/image" Target="../media/image66.png"/><Relationship Id="rId9" Type="http://schemas.openxmlformats.org/officeDocument/2006/relationships/image" Target="../media/image68.wmf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7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9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9363" y="2256925"/>
            <a:ext cx="6624637" cy="1517338"/>
          </a:xfrm>
        </p:spPr>
        <p:txBody>
          <a:bodyPr/>
          <a:lstStyle/>
          <a:p>
            <a:pPr marL="0" indent="0"/>
            <a:r>
              <a:rPr lang="en-US" altLang="ru-RU" sz="2800" dirty="0" smtClean="0"/>
              <a:t> </a:t>
            </a:r>
            <a:r>
              <a:rPr lang="ru-RU" altLang="ru-RU" sz="2800" dirty="0" smtClean="0"/>
              <a:t>Расчеты теплового режима и напряженно-деформированного состояния ПГЗРО</a:t>
            </a:r>
            <a:br>
              <a:rPr lang="ru-RU" altLang="ru-RU" sz="2800" dirty="0" smtClean="0"/>
            </a:br>
            <a:r>
              <a:rPr lang="ru-RU" altLang="ru-RU" sz="3200" i="1" dirty="0" smtClean="0"/>
              <a:t>программа </a:t>
            </a:r>
            <a:r>
              <a:rPr lang="en-US" altLang="ru-RU" sz="3200" i="1" dirty="0" smtClean="0"/>
              <a:t>FENIA</a:t>
            </a:r>
            <a:endParaRPr lang="ru-RU" altLang="ru-RU" sz="3200" i="1" dirty="0" smtClean="0"/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499992" y="4437063"/>
            <a:ext cx="4644008" cy="187225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lnSpc>
                <a:spcPct val="95000"/>
              </a:lnSpc>
              <a:spcBef>
                <a:spcPct val="0"/>
              </a:spcBef>
              <a:buNone/>
            </a:pPr>
            <a:endParaRPr lang="ru-RU" alt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0772"/>
            <a:ext cx="8229600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6-и узловой КЭ (треугольная призма)</a:t>
            </a:r>
          </a:p>
        </p:txBody>
      </p:sp>
      <p:sp>
        <p:nvSpPr>
          <p:cNvPr id="19459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EA64FE-1949-4E07-A88B-FCD8BDF6007F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4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5" name="Rectangle 4"/>
          <p:cNvSpPr>
            <a:spLocks noChangeArrowheads="1"/>
          </p:cNvSpPr>
          <p:nvPr/>
        </p:nvSpPr>
        <p:spPr bwMode="auto">
          <a:xfrm>
            <a:off x="152400" y="80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9467" name="Рисунок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827842"/>
            <a:ext cx="5940425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9469" name="Объект 4"/>
          <p:cNvGraphicFramePr>
            <a:graphicFrameLocks noChangeAspect="1"/>
          </p:cNvGraphicFramePr>
          <p:nvPr/>
        </p:nvGraphicFramePr>
        <p:xfrm>
          <a:off x="323850" y="5229225"/>
          <a:ext cx="81724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0" name="Equation" r:id="rId5" imgW="3898900" imgH="508000" progId="Equation.DSMT4">
                  <p:embed/>
                </p:oleObj>
              </mc:Choice>
              <mc:Fallback>
                <p:oleObj name="Equation" r:id="rId5" imgW="38989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229225"/>
                        <a:ext cx="817245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9471" name="Объект 11"/>
          <p:cNvGraphicFramePr>
            <a:graphicFrameLocks noChangeAspect="1"/>
          </p:cNvGraphicFramePr>
          <p:nvPr/>
        </p:nvGraphicFramePr>
        <p:xfrm>
          <a:off x="174625" y="4581525"/>
          <a:ext cx="498475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1" name="Equation" r:id="rId7" imgW="2171700" imgH="203200" progId="Equation.DSMT4">
                  <p:embed/>
                </p:oleObj>
              </mc:Choice>
              <mc:Fallback>
                <p:oleObj name="Equation" r:id="rId7" imgW="21717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" y="4581525"/>
                        <a:ext cx="4984750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2825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0772"/>
            <a:ext cx="8229600" cy="313932"/>
          </a:xfrm>
        </p:spPr>
        <p:txBody>
          <a:bodyPr/>
          <a:lstStyle/>
          <a:p>
            <a:r>
              <a:rPr lang="ru-RU" altLang="ru-RU" sz="2400" dirty="0" smtClean="0"/>
              <a:t>15-и узловой </a:t>
            </a:r>
            <a:r>
              <a:rPr lang="ru-RU" altLang="ru-RU" sz="2400" dirty="0"/>
              <a:t>треугольная призма</a:t>
            </a:r>
            <a:endParaRPr lang="ru-RU" altLang="ru-RU" sz="2400" dirty="0" smtClean="0"/>
          </a:p>
        </p:txBody>
      </p:sp>
      <p:sp>
        <p:nvSpPr>
          <p:cNvPr id="2048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BC6DBB-2D73-49EA-90B0-5FEA90AA7D9E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8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89" name="Rectangle 4"/>
          <p:cNvSpPr>
            <a:spLocks noChangeArrowheads="1"/>
          </p:cNvSpPr>
          <p:nvPr/>
        </p:nvSpPr>
        <p:spPr bwMode="auto">
          <a:xfrm>
            <a:off x="152400" y="80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0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0493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908720"/>
            <a:ext cx="5940425" cy="397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0495" name="Объект 8"/>
          <p:cNvGraphicFramePr>
            <a:graphicFrameLocks noChangeAspect="1"/>
          </p:cNvGraphicFramePr>
          <p:nvPr/>
        </p:nvGraphicFramePr>
        <p:xfrm>
          <a:off x="323850" y="4352925"/>
          <a:ext cx="39401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4" name="Equation" r:id="rId5" imgW="2171700" imgH="203200" progId="Equation.DSMT4">
                  <p:embed/>
                </p:oleObj>
              </mc:Choice>
              <mc:Fallback>
                <p:oleObj name="Equation" r:id="rId5" imgW="21717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352925"/>
                        <a:ext cx="39401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0497" name="Объект 18"/>
          <p:cNvGraphicFramePr>
            <a:graphicFrameLocks noChangeAspect="1"/>
          </p:cNvGraphicFramePr>
          <p:nvPr/>
        </p:nvGraphicFramePr>
        <p:xfrm>
          <a:off x="1331913" y="4724400"/>
          <a:ext cx="5176837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5" name="Equation" r:id="rId7" imgW="4419600" imgH="1816100" progId="Equation.DSMT4">
                  <p:embed/>
                </p:oleObj>
              </mc:Choice>
              <mc:Fallback>
                <p:oleObj name="Equation" r:id="rId7" imgW="4419600" imgH="181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724400"/>
                        <a:ext cx="5176837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0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76672"/>
            <a:ext cx="8229600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Интегрирование по объему</a:t>
            </a:r>
          </a:p>
        </p:txBody>
      </p:sp>
      <p:sp>
        <p:nvSpPr>
          <p:cNvPr id="22531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35FFE72-0F61-4DDA-BD94-517EFDFF6D8D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6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7" name="Rectangle 4"/>
          <p:cNvSpPr>
            <a:spLocks noChangeArrowheads="1"/>
          </p:cNvSpPr>
          <p:nvPr/>
        </p:nvSpPr>
        <p:spPr bwMode="auto">
          <a:xfrm>
            <a:off x="152400" y="80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25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2544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304898"/>
              </p:ext>
            </p:extLst>
          </p:nvPr>
        </p:nvGraphicFramePr>
        <p:xfrm>
          <a:off x="63500" y="2499975"/>
          <a:ext cx="92329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0" name="Equation" r:id="rId4" imgW="6070600" imgH="469900" progId="Equation.DSMT4">
                  <p:embed/>
                </p:oleObj>
              </mc:Choice>
              <mc:Fallback>
                <p:oleObj name="Equation" r:id="rId4" imgW="60706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2499975"/>
                        <a:ext cx="92329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5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5590"/>
            <a:ext cx="283527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Рисунок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49228"/>
            <a:ext cx="30067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Рисунок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3617490"/>
            <a:ext cx="30099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8" name="TextBox 1"/>
          <p:cNvSpPr txBox="1">
            <a:spLocks noChangeArrowheads="1"/>
          </p:cNvSpPr>
          <p:nvPr/>
        </p:nvSpPr>
        <p:spPr bwMode="auto">
          <a:xfrm>
            <a:off x="-27531" y="112474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ru-RU" altLang="ru-RU" sz="2000" dirty="0" smtClean="0">
                <a:solidFill>
                  <a:srgbClr val="7030A0"/>
                </a:solidFill>
                <a:cs typeface="+mn-cs"/>
              </a:rPr>
              <a:t>Для численного интегрирования используются гауссовы точки.</a:t>
            </a:r>
            <a:endParaRPr lang="en-US" altLang="ru-RU" sz="2000" dirty="0" smtClean="0">
              <a:solidFill>
                <a:srgbClr val="7030A0"/>
              </a:solidFill>
              <a:cs typeface="+mn-cs"/>
            </a:endParaRPr>
          </a:p>
          <a:p>
            <a:pPr marL="342900" indent="-342900" algn="l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ru-RU" altLang="ru-RU" sz="2000" dirty="0" smtClean="0">
                <a:solidFill>
                  <a:srgbClr val="7030A0"/>
                </a:solidFill>
                <a:cs typeface="+mn-cs"/>
              </a:rPr>
              <a:t>Для интегрирования различных уравнений или отдельных слагаемых одного уравнения могут использоваться </a:t>
            </a:r>
            <a:r>
              <a:rPr lang="ru-RU" altLang="ru-RU" sz="2000" dirty="0">
                <a:solidFill>
                  <a:srgbClr val="7030A0"/>
                </a:solidFill>
              </a:rPr>
              <a:t>схемы</a:t>
            </a:r>
            <a:r>
              <a:rPr lang="ru-RU" altLang="ru-RU" sz="2000" dirty="0" smtClean="0">
                <a:solidFill>
                  <a:srgbClr val="7030A0"/>
                </a:solidFill>
                <a:cs typeface="+mn-cs"/>
              </a:rPr>
              <a:t> разного порядка интегрирования</a:t>
            </a:r>
            <a:endParaRPr lang="en-US" altLang="ru-RU" sz="2000" dirty="0" smtClean="0">
              <a:solidFill>
                <a:srgbClr val="7030A0"/>
              </a:solidFill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1095" y="3059668"/>
            <a:ext cx="3667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/>
              <a:t>н</a:t>
            </a:r>
            <a:r>
              <a:rPr lang="ru-RU" altLang="ru-RU" dirty="0" smtClean="0"/>
              <a:t>апример, гексаэдр </a:t>
            </a:r>
            <a:r>
              <a:rPr lang="en-US" altLang="ru-RU" dirty="0"/>
              <a:t>1-8-27 </a:t>
            </a:r>
            <a:r>
              <a:rPr lang="ru-RU" altLang="ru-RU" dirty="0"/>
              <a:t>точек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589036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648"/>
            <a:ext cx="8229600" cy="808038"/>
          </a:xfrm>
        </p:spPr>
        <p:txBody>
          <a:bodyPr/>
          <a:lstStyle/>
          <a:p>
            <a:pPr lvl="1" eaLnBrk="1" hangingPunct="1">
              <a:defRPr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400" dirty="0" smtClean="0"/>
              <a:t>Интегрирование по поверхности, 2</a:t>
            </a:r>
            <a:r>
              <a:rPr lang="en-US" sz="2400" dirty="0" smtClean="0"/>
              <a:t>D</a:t>
            </a:r>
            <a:r>
              <a:rPr lang="ru-RU" sz="2400" dirty="0" smtClean="0"/>
              <a:t> КЭ</a:t>
            </a:r>
            <a:br>
              <a:rPr lang="ru-RU" sz="2400" dirty="0" smtClean="0"/>
            </a:br>
            <a:r>
              <a:rPr lang="ru-RU" sz="8000" dirty="0" smtClean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560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1072856-DD5C-4D33-885A-D23CCE74D910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152400" y="80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5615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48177"/>
              </p:ext>
            </p:extLst>
          </p:nvPr>
        </p:nvGraphicFramePr>
        <p:xfrm>
          <a:off x="1979613" y="799678"/>
          <a:ext cx="2087562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3" name="Equation" r:id="rId4" imgW="990600" imgH="457200" progId="Equation.DSMT4">
                  <p:embed/>
                </p:oleObj>
              </mc:Choice>
              <mc:Fallback>
                <p:oleObj name="Equation" r:id="rId4" imgW="9906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799678"/>
                        <a:ext cx="2087562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5617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587071"/>
              </p:ext>
            </p:extLst>
          </p:nvPr>
        </p:nvGraphicFramePr>
        <p:xfrm>
          <a:off x="1547813" y="1556122"/>
          <a:ext cx="5565775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4" name="Equation" r:id="rId6" imgW="2984500" imgH="1346200" progId="Equation.DSMT4">
                  <p:embed/>
                </p:oleObj>
              </mc:Choice>
              <mc:Fallback>
                <p:oleObj name="Equation" r:id="rId6" imgW="2984500" imgH="1346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556122"/>
                        <a:ext cx="5565775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25619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609036"/>
              </p:ext>
            </p:extLst>
          </p:nvPr>
        </p:nvGraphicFramePr>
        <p:xfrm>
          <a:off x="5148263" y="972716"/>
          <a:ext cx="1871662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5" name="Equation" r:id="rId8" imgW="660113" imgH="203112" progId="Equation.DSMT4">
                  <p:embed/>
                </p:oleObj>
              </mc:Choice>
              <mc:Fallback>
                <p:oleObj name="Equation" r:id="rId8" imgW="660113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972716"/>
                        <a:ext cx="1871662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20" name="Рисунок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42449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TextBox 1"/>
          <p:cNvSpPr txBox="1">
            <a:spLocks noChangeArrowheads="1"/>
          </p:cNvSpPr>
          <p:nvPr/>
        </p:nvSpPr>
        <p:spPr bwMode="auto">
          <a:xfrm>
            <a:off x="4572000" y="3789363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400">
                <a:solidFill>
                  <a:srgbClr val="FF0000"/>
                </a:solidFill>
                <a:cs typeface="+mn-cs"/>
              </a:rPr>
              <a:t>К граням каждого типа 3</a:t>
            </a:r>
            <a:r>
              <a:rPr lang="en-US" altLang="ru-RU" sz="2400">
                <a:solidFill>
                  <a:srgbClr val="FF0000"/>
                </a:solidFill>
                <a:cs typeface="+mn-cs"/>
              </a:rPr>
              <a:t>D</a:t>
            </a:r>
            <a:r>
              <a:rPr lang="ru-RU" altLang="ru-RU" sz="2400">
                <a:solidFill>
                  <a:srgbClr val="FF0000"/>
                </a:solidFill>
                <a:cs typeface="+mn-cs"/>
              </a:rPr>
              <a:t> КЭ прикрепляются соответствующие им 2</a:t>
            </a:r>
            <a:r>
              <a:rPr lang="en-US" altLang="ru-RU" sz="2400">
                <a:solidFill>
                  <a:srgbClr val="FF0000"/>
                </a:solidFill>
                <a:cs typeface="+mn-cs"/>
              </a:rPr>
              <a:t>D</a:t>
            </a:r>
            <a:r>
              <a:rPr lang="ru-RU" altLang="ru-RU" sz="2400">
                <a:solidFill>
                  <a:srgbClr val="FF0000"/>
                </a:solidFill>
                <a:cs typeface="+mn-cs"/>
              </a:rPr>
              <a:t> КЭ, интегралы по которым и будут поверхностными интегралами в </a:t>
            </a:r>
            <a:r>
              <a:rPr lang="en-US" altLang="ru-RU" sz="2400">
                <a:solidFill>
                  <a:srgbClr val="FF0000"/>
                </a:solidFill>
                <a:cs typeface="+mn-cs"/>
              </a:rPr>
              <a:t>3D.</a:t>
            </a:r>
            <a:endParaRPr lang="ru-RU" altLang="ru-RU" sz="240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9154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ym typeface="Helvetica Light"/>
              </a:rPr>
              <a:t>Структура </a:t>
            </a:r>
            <a:r>
              <a:rPr lang="ru-RU" sz="2400" dirty="0" smtClean="0">
                <a:solidFill>
                  <a:schemeClr val="bg1"/>
                </a:solidFill>
                <a:sym typeface="Helvetica Light"/>
              </a:rPr>
              <a:t>программы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4A596-288E-4A31-9566-C0266CDFA9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276" y="1340768"/>
            <a:ext cx="2799184" cy="400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sz="2000" dirty="0">
                <a:solidFill>
                  <a:srgbClr val="000000"/>
                </a:solidFill>
                <a:ea typeface="Batang" panose="02030600000101010101" pitchFamily="18" charset="-127"/>
              </a:rPr>
              <a:t>Препроцессор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32240" y="1268760"/>
            <a:ext cx="2336985" cy="369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Постпроцессор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76" y="2201910"/>
            <a:ext cx="2799184" cy="646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Неструктурированные сетки.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277" y="3258854"/>
            <a:ext cx="2799184" cy="1754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 err="1">
                <a:solidFill>
                  <a:srgbClr val="000000"/>
                </a:solidFill>
                <a:ea typeface="Batang" panose="02030600000101010101" pitchFamily="18" charset="-127"/>
              </a:rPr>
              <a:t>Конвертаторы</a:t>
            </a: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 сеток из открытых программ- 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ru-RU" dirty="0" err="1" smtClean="0">
                <a:solidFill>
                  <a:srgbClr val="000000"/>
                </a:solidFill>
              </a:rPr>
              <a:t>msh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, NETGEN  </a:t>
            </a: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и различных коммерческих форматов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7070" y="2136061"/>
            <a:ext cx="3297144" cy="1200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МКЭ дискретизация через вариационные принципы и неявные схемы дискретизации по времени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19072" y="5678675"/>
            <a:ext cx="3297144" cy="64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</a:rPr>
              <a:t>Использование библиотеки </a:t>
            </a:r>
            <a:r>
              <a:rPr lang="en-US" dirty="0" err="1">
                <a:solidFill>
                  <a:srgbClr val="000000"/>
                </a:solidFill>
              </a:rPr>
              <a:t>petsc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для решения </a:t>
            </a:r>
            <a:r>
              <a:rPr lang="ru-RU" dirty="0" err="1">
                <a:solidFill>
                  <a:srgbClr val="000000"/>
                </a:solidFill>
              </a:rPr>
              <a:t>САУ</a:t>
            </a:r>
            <a:endParaRPr lang="ru-RU" dirty="0">
              <a:solidFill>
                <a:srgbClr val="0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32240" y="3884857"/>
            <a:ext cx="2336985" cy="1200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 err="1">
                <a:solidFill>
                  <a:srgbClr val="000000"/>
                </a:solidFill>
              </a:rPr>
              <a:t>ParaView</a:t>
            </a:r>
            <a:r>
              <a:rPr lang="ru-RU" dirty="0">
                <a:solidFill>
                  <a:srgbClr val="000000"/>
                </a:solidFill>
              </a:rPr>
              <a:t>  в качестве инструмента визуализации</a:t>
            </a:r>
            <a:endParaRPr lang="ru-RU" dirty="0">
              <a:solidFill>
                <a:srgbClr val="0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32240" y="5337212"/>
            <a:ext cx="2336985" cy="923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 err="1">
                <a:solidFill>
                  <a:srgbClr val="000000"/>
                </a:solidFill>
              </a:rPr>
              <a:t>Конвертаторы</a:t>
            </a:r>
            <a:r>
              <a:rPr lang="ru-RU" dirty="0">
                <a:solidFill>
                  <a:srgbClr val="000000"/>
                </a:solidFill>
              </a:rPr>
              <a:t> результатов в формат </a:t>
            </a:r>
            <a:r>
              <a:rPr lang="en-US" dirty="0">
                <a:solidFill>
                  <a:srgbClr val="000000"/>
                </a:solidFill>
              </a:rPr>
              <a:t>VTK</a:t>
            </a:r>
            <a:endParaRPr lang="ru-RU" dirty="0">
              <a:solidFill>
                <a:srgbClr val="0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5400000">
            <a:off x="1296340" y="1909502"/>
            <a:ext cx="336632" cy="20727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7643733" y="1807921"/>
            <a:ext cx="481269" cy="175011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2853934" y="1412776"/>
            <a:ext cx="238445" cy="2107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6456835" y="1490068"/>
            <a:ext cx="262290" cy="21074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31840" y="1140261"/>
            <a:ext cx="3297144" cy="707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sz="2000" dirty="0">
                <a:solidFill>
                  <a:srgbClr val="000000"/>
                </a:solidFill>
                <a:ea typeface="Batang" panose="02030600000101010101" pitchFamily="18" charset="-127"/>
              </a:rPr>
              <a:t>Расчетный</a:t>
            </a:r>
          </a:p>
          <a:p>
            <a:pPr defTabSz="914380">
              <a:defRPr/>
            </a:pPr>
            <a:r>
              <a:rPr lang="ru-RU" sz="2000" dirty="0">
                <a:solidFill>
                  <a:srgbClr val="000000"/>
                </a:solidFill>
                <a:ea typeface="Batang" panose="02030600000101010101" pitchFamily="18" charset="-127"/>
              </a:rPr>
              <a:t>блок (тепло + НДС)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297" y="5373216"/>
            <a:ext cx="2799184" cy="923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Свойства материалов, зависимые от температуры и времени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732240" y="2167701"/>
            <a:ext cx="2336985" cy="1477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  <a:ea typeface="Batang" panose="02030600000101010101" pitchFamily="18" charset="-127"/>
              </a:rPr>
              <a:t>Расчет интегральных параметров и оценка критериев прочности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3" name="Стрелка вправо 62"/>
          <p:cNvSpPr/>
          <p:nvPr/>
        </p:nvSpPr>
        <p:spPr>
          <a:xfrm rot="5400000">
            <a:off x="1266963" y="2980094"/>
            <a:ext cx="336632" cy="20727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4" name="Стрелка вправо 63"/>
          <p:cNvSpPr/>
          <p:nvPr/>
        </p:nvSpPr>
        <p:spPr>
          <a:xfrm rot="5400000">
            <a:off x="1320804" y="5102322"/>
            <a:ext cx="258326" cy="23665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19072" y="3737485"/>
            <a:ext cx="3297144" cy="646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</a:rPr>
              <a:t>Сеточные поля (скалярные, векторные, тензорные)</a:t>
            </a:r>
            <a:endParaRPr lang="ru-RU" dirty="0">
              <a:solidFill>
                <a:srgbClr val="0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203848" y="4673590"/>
            <a:ext cx="3297144" cy="923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defTabSz="914380">
              <a:defRPr/>
            </a:pPr>
            <a:r>
              <a:rPr lang="ru-RU" dirty="0">
                <a:solidFill>
                  <a:srgbClr val="000000"/>
                </a:solidFill>
              </a:rPr>
              <a:t>Матрицы с хранением только ненулевых коэффициентов</a:t>
            </a:r>
            <a:endParaRPr lang="ru-RU" dirty="0">
              <a:solidFill>
                <a:srgbClr val="0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8" name="Стрелка вправо 67"/>
          <p:cNvSpPr/>
          <p:nvPr/>
        </p:nvSpPr>
        <p:spPr>
          <a:xfrm rot="5400000">
            <a:off x="7859065" y="3653326"/>
            <a:ext cx="208615" cy="19201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9" name="Стрелка вправо 68"/>
          <p:cNvSpPr/>
          <p:nvPr/>
        </p:nvSpPr>
        <p:spPr>
          <a:xfrm rot="5400000">
            <a:off x="7831009" y="5144847"/>
            <a:ext cx="281729" cy="17501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0" name="Стрелка вправо 69"/>
          <p:cNvSpPr/>
          <p:nvPr/>
        </p:nvSpPr>
        <p:spPr>
          <a:xfrm rot="5400000">
            <a:off x="4809149" y="1895708"/>
            <a:ext cx="276778" cy="17501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" name="Стрелка вправо 70"/>
          <p:cNvSpPr/>
          <p:nvPr/>
        </p:nvSpPr>
        <p:spPr>
          <a:xfrm rot="5400000">
            <a:off x="4807131" y="3452705"/>
            <a:ext cx="280813" cy="17501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2" name="Стрелка вправо 71"/>
          <p:cNvSpPr/>
          <p:nvPr/>
        </p:nvSpPr>
        <p:spPr>
          <a:xfrm rot="5400000">
            <a:off x="4833167" y="4451260"/>
            <a:ext cx="228742" cy="17501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3" name="Стрелка вправо 72"/>
          <p:cNvSpPr/>
          <p:nvPr/>
        </p:nvSpPr>
        <p:spPr>
          <a:xfrm rot="5400000">
            <a:off x="4890353" y="5516560"/>
            <a:ext cx="114370" cy="17501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91438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6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7878"/>
            <a:ext cx="9144000" cy="313932"/>
          </a:xfrm>
        </p:spPr>
        <p:txBody>
          <a:bodyPr/>
          <a:lstStyle/>
          <a:p>
            <a:r>
              <a:rPr lang="ru-RU" altLang="ru-RU" sz="2400" dirty="0"/>
              <a:t>Составные части 3</a:t>
            </a:r>
            <a:r>
              <a:rPr lang="en-US" altLang="ru-RU" sz="2400" dirty="0"/>
              <a:t>D </a:t>
            </a:r>
            <a:r>
              <a:rPr lang="ru-RU" altLang="ru-RU" sz="2400" dirty="0"/>
              <a:t>МКЭ программы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12141"/>
          </a:xfrm>
        </p:spPr>
        <p:txBody>
          <a:bodyPr/>
          <a:lstStyle/>
          <a:p>
            <a:pPr lvl="0" eaLnBrk="1" hangingPunct="1">
              <a:buClr>
                <a:srgbClr val="1129A1"/>
              </a:buClr>
            </a:pPr>
            <a:r>
              <a:rPr kumimoji="1" lang="ru-RU" altLang="ru-RU" dirty="0" smtClean="0">
                <a:solidFill>
                  <a:srgbClr val="4D4D4D"/>
                </a:solidFill>
                <a:cs typeface="Arial" pitchFamily="34" charset="0"/>
              </a:rPr>
              <a:t>Операционная система – </a:t>
            </a:r>
            <a:r>
              <a:rPr kumimoji="1" lang="en-US" altLang="ru-RU" dirty="0" smtClean="0">
                <a:solidFill>
                  <a:srgbClr val="4D4D4D"/>
                </a:solidFill>
                <a:cs typeface="Arial" pitchFamily="34" charset="0"/>
              </a:rPr>
              <a:t>LINUX,</a:t>
            </a:r>
            <a:endParaRPr kumimoji="1" lang="ru-RU" altLang="ru-RU" dirty="0" smtClean="0">
              <a:solidFill>
                <a:srgbClr val="4D4D4D"/>
              </a:solidFill>
              <a:cs typeface="Arial" pitchFamily="34" charset="0"/>
            </a:endParaRPr>
          </a:p>
          <a:p>
            <a:pPr lvl="0" eaLnBrk="1" hangingPunct="1">
              <a:buClr>
                <a:srgbClr val="1129A1"/>
              </a:buClr>
            </a:pPr>
            <a:r>
              <a:rPr kumimoji="1" lang="ru-RU" altLang="ru-RU" dirty="0" smtClean="0">
                <a:solidFill>
                  <a:srgbClr val="4D4D4D"/>
                </a:solidFill>
                <a:cs typeface="Arial" pitchFamily="34" charset="0"/>
              </a:rPr>
              <a:t>Язык </a:t>
            </a:r>
            <a:r>
              <a:rPr kumimoji="1" lang="ru-RU" altLang="ru-RU" dirty="0">
                <a:solidFill>
                  <a:srgbClr val="4D4D4D"/>
                </a:solidFill>
                <a:cs typeface="Arial" pitchFamily="34" charset="0"/>
              </a:rPr>
              <a:t>программирования </a:t>
            </a:r>
            <a:r>
              <a:rPr kumimoji="1" lang="en-US" altLang="ru-RU" b="1" dirty="0">
                <a:solidFill>
                  <a:srgbClr val="4D4D4D"/>
                </a:solidFill>
                <a:cs typeface="Arial" pitchFamily="34" charset="0"/>
              </a:rPr>
              <a:t>C++</a:t>
            </a:r>
            <a:r>
              <a:rPr kumimoji="1" lang="ru-RU" altLang="ru-RU" dirty="0">
                <a:solidFill>
                  <a:srgbClr val="4D4D4D"/>
                </a:solidFill>
                <a:cs typeface="Arial" pitchFamily="34" charset="0"/>
              </a:rPr>
              <a:t>, компилятор </a:t>
            </a:r>
            <a:r>
              <a:rPr kumimoji="1" lang="en-US" altLang="ru-RU" b="1" dirty="0">
                <a:solidFill>
                  <a:srgbClr val="4D4D4D"/>
                </a:solidFill>
                <a:cs typeface="Arial" pitchFamily="34" charset="0"/>
              </a:rPr>
              <a:t>GCC</a:t>
            </a:r>
            <a:r>
              <a:rPr kumimoji="1" lang="en-US" altLang="ru-RU" dirty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kumimoji="1" lang="ru-RU" altLang="ru-RU" dirty="0">
                <a:solidFill>
                  <a:srgbClr val="4D4D4D"/>
                </a:solidFill>
                <a:cs typeface="Arial" pitchFamily="34" charset="0"/>
              </a:rPr>
              <a:t>сборка </a:t>
            </a:r>
            <a:r>
              <a:rPr kumimoji="1" lang="en-US" altLang="ru-RU" b="1" dirty="0">
                <a:solidFill>
                  <a:srgbClr val="4D4D4D"/>
                </a:solidFill>
                <a:cs typeface="Arial" pitchFamily="34" charset="0"/>
              </a:rPr>
              <a:t>make</a:t>
            </a:r>
            <a:r>
              <a:rPr kumimoji="1" lang="en-US" altLang="ru-RU" dirty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kumimoji="1" lang="en-US" altLang="ru-RU" b="1" dirty="0" err="1">
                <a:solidFill>
                  <a:srgbClr val="4D4D4D"/>
                </a:solidFill>
                <a:cs typeface="Arial" pitchFamily="34" charset="0"/>
              </a:rPr>
              <a:t>cmake</a:t>
            </a:r>
            <a:endParaRPr kumimoji="1" lang="ru-RU" altLang="ru-RU" b="1" dirty="0">
              <a:solidFill>
                <a:srgbClr val="4D4D4D"/>
              </a:solidFill>
              <a:cs typeface="Arial" pitchFamily="34" charset="0"/>
            </a:endParaRPr>
          </a:p>
          <a:p>
            <a:pPr lvl="0" eaLnBrk="1" hangingPunct="1">
              <a:buClr>
                <a:srgbClr val="1129A1"/>
              </a:buClr>
            </a:pPr>
            <a:r>
              <a:rPr kumimoji="1" lang="ru-RU" altLang="ru-RU" sz="2400" dirty="0">
                <a:solidFill>
                  <a:srgbClr val="4D4D4D"/>
                </a:solidFill>
                <a:cs typeface="Arial" pitchFamily="34" charset="0"/>
              </a:rPr>
              <a:t>Ввод-вывод данных и описание начального  сеточного представления взяты из открытого кода </a:t>
            </a:r>
            <a:r>
              <a:rPr kumimoji="1" lang="en-US" altLang="ru-RU" sz="2400" dirty="0" err="1">
                <a:solidFill>
                  <a:srgbClr val="4D4D4D"/>
                </a:solidFill>
                <a:cs typeface="Arial" pitchFamily="34" charset="0"/>
              </a:rPr>
              <a:t>OpenFOAM</a:t>
            </a:r>
            <a:endParaRPr kumimoji="1" lang="en-US" altLang="ru-RU" sz="2400" dirty="0">
              <a:solidFill>
                <a:srgbClr val="4D4D4D"/>
              </a:solidFill>
              <a:cs typeface="Arial" pitchFamily="34" charset="0"/>
            </a:endParaRPr>
          </a:p>
          <a:p>
            <a:pPr lvl="0" eaLnBrk="1" hangingPunct="1">
              <a:buClr>
                <a:srgbClr val="1129A1"/>
              </a:buClr>
            </a:pPr>
            <a:r>
              <a:rPr kumimoji="1" lang="ru-RU" altLang="ru-RU" dirty="0">
                <a:solidFill>
                  <a:srgbClr val="000099"/>
                </a:solidFill>
                <a:cs typeface="Arial" pitchFamily="34" charset="0"/>
              </a:rPr>
              <a:t>КЭ сетки </a:t>
            </a:r>
            <a:r>
              <a:rPr kumimoji="1" lang="ru-RU" altLang="ru-RU" sz="2400" dirty="0">
                <a:solidFill>
                  <a:srgbClr val="000099"/>
                </a:solidFill>
                <a:cs typeface="Arial" pitchFamily="34" charset="0"/>
              </a:rPr>
              <a:t>(</a:t>
            </a:r>
            <a:r>
              <a:rPr kumimoji="1" lang="ru-RU" altLang="ru-RU" sz="2400" dirty="0">
                <a:solidFill>
                  <a:srgbClr val="7030A0"/>
                </a:solidFill>
                <a:cs typeface="Arial" pitchFamily="34" charset="0"/>
              </a:rPr>
              <a:t>возможно различные для разных уравнений</a:t>
            </a:r>
            <a:r>
              <a:rPr kumimoji="1" lang="ru-RU" altLang="ru-RU" dirty="0">
                <a:solidFill>
                  <a:srgbClr val="000099"/>
                </a:solidFill>
                <a:cs typeface="Arial" pitchFamily="34" charset="0"/>
              </a:rPr>
              <a:t>), сеточные поля для разных типов сетки </a:t>
            </a:r>
            <a:r>
              <a:rPr kumimoji="1" lang="ru-RU" altLang="ru-RU" sz="2400" dirty="0">
                <a:solidFill>
                  <a:srgbClr val="7030A0"/>
                </a:solidFill>
                <a:cs typeface="Arial" pitchFamily="34" charset="0"/>
              </a:rPr>
              <a:t>(узловые и в точках </a:t>
            </a:r>
            <a:r>
              <a:rPr kumimoji="1" lang="ru-RU" altLang="ru-RU" sz="2400" dirty="0" smtClean="0">
                <a:solidFill>
                  <a:srgbClr val="7030A0"/>
                </a:solidFill>
                <a:cs typeface="Arial" pitchFamily="34" charset="0"/>
              </a:rPr>
              <a:t>интегрирования</a:t>
            </a:r>
            <a:r>
              <a:rPr kumimoji="1" lang="ru-RU" altLang="ru-RU" dirty="0" smtClean="0">
                <a:solidFill>
                  <a:srgbClr val="000099"/>
                </a:solidFill>
                <a:cs typeface="Arial" pitchFamily="34" charset="0"/>
              </a:rPr>
              <a:t>, </a:t>
            </a:r>
            <a:r>
              <a:rPr kumimoji="1" lang="ru-RU" altLang="ru-RU" dirty="0">
                <a:solidFill>
                  <a:srgbClr val="000099"/>
                </a:solidFill>
                <a:cs typeface="Arial" pitchFamily="34" charset="0"/>
              </a:rPr>
              <a:t>разреженные </a:t>
            </a:r>
            <a:r>
              <a:rPr kumimoji="1" lang="ru-RU" altLang="ru-RU" dirty="0" smtClean="0">
                <a:solidFill>
                  <a:srgbClr val="000099"/>
                </a:solidFill>
                <a:cs typeface="Arial" pitchFamily="34" charset="0"/>
              </a:rPr>
              <a:t>матрицы</a:t>
            </a:r>
          </a:p>
          <a:p>
            <a:pPr lvl="0" eaLnBrk="1" hangingPunct="1">
              <a:buClr>
                <a:srgbClr val="1129A1"/>
              </a:buClr>
            </a:pPr>
            <a:r>
              <a:rPr kumimoji="1" lang="ru-RU" altLang="ru-RU" sz="2400" dirty="0" smtClean="0">
                <a:solidFill>
                  <a:srgbClr val="4D4D4D"/>
                </a:solidFill>
                <a:cs typeface="Arial" pitchFamily="34" charset="0"/>
              </a:rPr>
              <a:t>В качестве решателя линейных и нелинейных систем алгебраических уравнений используется открытая библиотека </a:t>
            </a:r>
            <a:r>
              <a:rPr kumimoji="1" lang="en-US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PETSc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 (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Portable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Extensible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Toolkit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for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Scientific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kumimoji="1" lang="ru-RU" altLang="ru-RU" sz="2400" b="1" dirty="0" err="1" smtClean="0">
                <a:solidFill>
                  <a:srgbClr val="4D4D4D"/>
                </a:solidFill>
                <a:cs typeface="Arial" pitchFamily="34" charset="0"/>
              </a:rPr>
              <a:t>Computation</a:t>
            </a:r>
            <a:r>
              <a:rPr kumimoji="1" lang="ru-RU" altLang="ru-RU" sz="2400" b="1" dirty="0" smtClean="0">
                <a:solidFill>
                  <a:srgbClr val="4D4D4D"/>
                </a:solidFill>
                <a:cs typeface="Arial" pitchFamily="34" charset="0"/>
              </a:rPr>
              <a:t>)</a:t>
            </a:r>
            <a:endParaRPr kumimoji="1" lang="ru-RU" altLang="ru-RU" sz="2400" dirty="0" smtClean="0">
              <a:solidFill>
                <a:srgbClr val="4D4D4D"/>
              </a:solidFill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7331B-717F-4B07-A0A1-C3916832BC4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296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7878"/>
            <a:ext cx="9144000" cy="313932"/>
          </a:xfrm>
        </p:spPr>
        <p:txBody>
          <a:bodyPr/>
          <a:lstStyle/>
          <a:p>
            <a:r>
              <a:rPr lang="ru-RU" altLang="ru-RU" sz="2400" dirty="0"/>
              <a:t>П</a:t>
            </a:r>
            <a:r>
              <a:rPr lang="ru-RU" altLang="ru-RU" sz="2400" dirty="0" smtClean="0"/>
              <a:t>остпроцессор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03139"/>
            <a:ext cx="9036496" cy="923330"/>
          </a:xfrm>
        </p:spPr>
        <p:txBody>
          <a:bodyPr/>
          <a:lstStyle/>
          <a:p>
            <a:pPr lvl="0" algn="just" eaLnBrk="1" hangingPunct="1">
              <a:lnSpc>
                <a:spcPct val="90000"/>
              </a:lnSpc>
              <a:buClr>
                <a:srgbClr val="1129A1"/>
              </a:buClr>
              <a:buFont typeface="Arial" panose="020B0604020202020204" pitchFamily="34" charset="0"/>
              <a:buChar char="•"/>
            </a:pPr>
            <a:r>
              <a:rPr kumimoji="1" lang="ru-RU" altLang="ru-RU" sz="1600" dirty="0" smtClean="0">
                <a:cs typeface="Arial" pitchFamily="34" charset="0"/>
              </a:rPr>
              <a:t>Для </a:t>
            </a:r>
            <a:r>
              <a:rPr kumimoji="1" lang="ru-RU" altLang="ru-RU" sz="1600" dirty="0">
                <a:cs typeface="Arial" pitchFamily="34" charset="0"/>
              </a:rPr>
              <a:t>представления результатов расчета используется адаптированная для </a:t>
            </a:r>
            <a:r>
              <a:rPr kumimoji="1" lang="ru-RU" altLang="ru-RU" sz="1600" dirty="0" smtClean="0">
                <a:cs typeface="Arial" pitchFamily="34" charset="0"/>
              </a:rPr>
              <a:t>используемых </a:t>
            </a:r>
            <a:r>
              <a:rPr kumimoji="1" lang="ru-RU" altLang="ru-RU" sz="1600" dirty="0" err="1" smtClean="0">
                <a:cs typeface="Arial" pitchFamily="34" charset="0"/>
              </a:rPr>
              <a:t>фрматов</a:t>
            </a:r>
            <a:r>
              <a:rPr kumimoji="1" lang="ru-RU" altLang="ru-RU" sz="1600" dirty="0" smtClean="0">
                <a:cs typeface="Arial" pitchFamily="34" charset="0"/>
              </a:rPr>
              <a:t> данных программа </a:t>
            </a:r>
            <a:r>
              <a:rPr kumimoji="1" lang="en-US" altLang="ru-RU" sz="1600" dirty="0" err="1">
                <a:cs typeface="Arial" pitchFamily="34" charset="0"/>
              </a:rPr>
              <a:t>ParaView</a:t>
            </a:r>
            <a:r>
              <a:rPr kumimoji="1" lang="ru-RU" altLang="ru-RU" sz="1600" dirty="0">
                <a:cs typeface="Arial" pitchFamily="34" charset="0"/>
              </a:rPr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/>
              <a:t>Дополнительно вывод различных зависимостей от времени, распределений по линиям, интегральных параметров возможен при помощи встроенных утилит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7331B-717F-4B07-A0A1-C3916832BC4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92896"/>
            <a:ext cx="7066667" cy="40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45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7878"/>
            <a:ext cx="9144000" cy="313932"/>
          </a:xfrm>
        </p:spPr>
        <p:txBody>
          <a:bodyPr/>
          <a:lstStyle/>
          <a:p>
            <a:r>
              <a:rPr lang="ru-RU" sz="2400" dirty="0" smtClean="0"/>
              <a:t>Сеточный генератор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1501950"/>
          </a:xfrm>
        </p:spPr>
        <p:txBody>
          <a:bodyPr/>
          <a:lstStyle/>
          <a:p>
            <a:pPr marL="609600" lvl="0" indent="-609600" algn="just" eaLnBrk="1" hangingPunct="1">
              <a:lnSpc>
                <a:spcPct val="90000"/>
              </a:lnSpc>
              <a:buClr>
                <a:srgbClr val="1129A1"/>
              </a:buClr>
            </a:pPr>
            <a:r>
              <a:rPr kumimoji="1" lang="ru-RU" altLang="ru-RU" sz="1600" dirty="0">
                <a:solidFill>
                  <a:srgbClr val="4D4D4D"/>
                </a:solidFill>
                <a:cs typeface="Arial" pitchFamily="34" charset="0"/>
              </a:rPr>
              <a:t>В </a:t>
            </a:r>
            <a:r>
              <a:rPr kumimoji="1" lang="ru-RU" altLang="ru-RU" sz="1600" dirty="0" smtClean="0">
                <a:solidFill>
                  <a:srgbClr val="4D4D4D"/>
                </a:solidFill>
                <a:cs typeface="Arial" pitchFamily="34" charset="0"/>
              </a:rPr>
              <a:t>качестве основного </a:t>
            </a:r>
            <a:r>
              <a:rPr kumimoji="1" lang="ru-RU" altLang="ru-RU" sz="1600" dirty="0">
                <a:solidFill>
                  <a:srgbClr val="4D4D4D"/>
                </a:solidFill>
                <a:cs typeface="Arial" pitchFamily="34" charset="0"/>
              </a:rPr>
              <a:t>инструмента подготовки сеточного представления используются </a:t>
            </a:r>
            <a:r>
              <a:rPr kumimoji="1" lang="ru-RU" altLang="ru-RU" sz="1600" dirty="0" smtClean="0">
                <a:solidFill>
                  <a:srgbClr val="4D4D4D"/>
                </a:solidFill>
                <a:cs typeface="Arial" pitchFamily="34" charset="0"/>
              </a:rPr>
              <a:t>сеточный генератор на основе </a:t>
            </a:r>
            <a:r>
              <a:rPr kumimoji="1" lang="en-US" altLang="ru-RU" sz="1600" dirty="0" err="1" smtClean="0">
                <a:solidFill>
                  <a:srgbClr val="4D4D4D"/>
                </a:solidFill>
                <a:cs typeface="Arial" pitchFamily="34" charset="0"/>
              </a:rPr>
              <a:t>gmsh</a:t>
            </a:r>
            <a:r>
              <a:rPr kumimoji="1" lang="en-US" altLang="ru-RU" sz="1600" dirty="0" smtClean="0">
                <a:solidFill>
                  <a:srgbClr val="4D4D4D"/>
                </a:solidFill>
                <a:cs typeface="Arial" pitchFamily="34" charset="0"/>
              </a:rPr>
              <a:t> API</a:t>
            </a:r>
          </a:p>
          <a:p>
            <a:pPr marL="609600" lvl="0" indent="-609600" algn="just" eaLnBrk="1" hangingPunct="1">
              <a:lnSpc>
                <a:spcPct val="90000"/>
              </a:lnSpc>
              <a:buClr>
                <a:srgbClr val="1129A1"/>
              </a:buClr>
            </a:pPr>
            <a:r>
              <a:rPr kumimoji="1" lang="ru-RU" altLang="ru-RU" sz="1600" dirty="0" smtClean="0">
                <a:solidFill>
                  <a:srgbClr val="4D4D4D"/>
                </a:solidFill>
                <a:cs typeface="Arial" pitchFamily="34" charset="0"/>
              </a:rPr>
              <a:t>Генератор позволяет создавать различные вложенные структуры (цилиндры, кубы, и т.д.), проводить их преобразование (растяжение, поворот, изгиб). размножать и объединять в единую сетку </a:t>
            </a:r>
          </a:p>
          <a:p>
            <a:pPr marL="609600" lvl="0" indent="-609600" algn="just" eaLnBrk="1" hangingPunct="1">
              <a:lnSpc>
                <a:spcPct val="90000"/>
              </a:lnSpc>
              <a:buClr>
                <a:srgbClr val="1129A1"/>
              </a:buClr>
            </a:pPr>
            <a:r>
              <a:rPr kumimoji="1" lang="ru-RU" altLang="ru-RU" sz="1600" dirty="0" smtClean="0">
                <a:solidFill>
                  <a:srgbClr val="4D4D4D"/>
                </a:solidFill>
                <a:cs typeface="Arial" pitchFamily="34" charset="0"/>
              </a:rPr>
              <a:t>Ввод данных для формирования сетки проводится в формате </a:t>
            </a:r>
            <a:r>
              <a:rPr kumimoji="1" lang="en-US" altLang="ru-RU" sz="1600" dirty="0" err="1" smtClean="0">
                <a:solidFill>
                  <a:srgbClr val="4D4D4D"/>
                </a:solidFill>
                <a:cs typeface="Arial" pitchFamily="34" charset="0"/>
              </a:rPr>
              <a:t>json</a:t>
            </a:r>
            <a:r>
              <a:rPr kumimoji="1" lang="ru-RU" altLang="ru-RU" sz="1600" dirty="0" smtClean="0">
                <a:solidFill>
                  <a:srgbClr val="4D4D4D"/>
                </a:solidFill>
                <a:cs typeface="Arial" pitchFamily="34" charset="0"/>
              </a:rPr>
              <a:t>.</a:t>
            </a:r>
            <a:endParaRPr kumimoji="1" lang="ru-RU" altLang="ru-RU" sz="1600" dirty="0">
              <a:solidFill>
                <a:srgbClr val="4D4D4D"/>
              </a:solidFill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B7331B-717F-4B07-A0A1-C3916832BC4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7790633" cy="41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69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8100392" y="6594597"/>
            <a:ext cx="918192" cy="2634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 dirty="0"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FENIA</a:t>
            </a:r>
            <a:r>
              <a:rPr lang="ru-RU" sz="2400" dirty="0" smtClean="0">
                <a:solidFill>
                  <a:schemeClr val="bg1"/>
                </a:solidFill>
                <a:sym typeface="Helvetica Ligh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sym typeface="Helvetica Light"/>
              </a:rPr>
              <a:t>GUI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4438" y="6445250"/>
            <a:ext cx="228600" cy="3048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" y="1664804"/>
            <a:ext cx="6144683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9" y="943039"/>
            <a:ext cx="8642040" cy="999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Графический интерфейс для ввода исходных данных и запуска программы</a:t>
            </a:r>
          </a:p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2100" dirty="0">
              <a:solidFill>
                <a:srgbClr val="000000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6408157" y="1924120"/>
            <a:ext cx="2735843" cy="42819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384032">
              <a:buClr>
                <a:srgbClr val="1129A1"/>
              </a:buClr>
              <a:buNone/>
              <a:defRPr/>
            </a:pPr>
            <a:r>
              <a:rPr lang="ru-RU" sz="1600" dirty="0">
                <a:solidFill>
                  <a:srgbClr val="C00000"/>
                </a:solidFill>
              </a:rPr>
              <a:t>Набор пунктов меню и кнопок запуска различных операций (создание задачи, конвертация и контроль сеточных данных, запуск на счет и т.д.)</a:t>
            </a:r>
          </a:p>
          <a:p>
            <a:pPr marL="0" indent="0" defTabSz="384032">
              <a:buClr>
                <a:srgbClr val="1129A1"/>
              </a:buClr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Отдельные вкладки для ввода разного типа данных.</a:t>
            </a:r>
          </a:p>
          <a:p>
            <a:pPr defTabSz="384032">
              <a:buClr>
                <a:srgbClr val="1129A1"/>
              </a:buClr>
              <a:defRPr/>
            </a:pPr>
            <a:r>
              <a:rPr lang="ru-RU" sz="1500" dirty="0"/>
              <a:t>Контрольные параметры задачи </a:t>
            </a:r>
          </a:p>
          <a:p>
            <a:pPr defTabSz="384032">
              <a:buClr>
                <a:srgbClr val="1129A1"/>
              </a:buClr>
              <a:defRPr/>
            </a:pPr>
            <a:r>
              <a:rPr lang="ru-RU" sz="1500" dirty="0"/>
              <a:t>Теплофизические и механические свойства материалов</a:t>
            </a:r>
            <a:endParaRPr lang="en-US" sz="1500" dirty="0"/>
          </a:p>
          <a:p>
            <a:pPr defTabSz="384032">
              <a:buClr>
                <a:srgbClr val="1129A1"/>
              </a:buClr>
              <a:defRPr/>
            </a:pPr>
            <a:r>
              <a:rPr lang="ru-RU" sz="1500" dirty="0"/>
              <a:t>Начальные и граничные условия </a:t>
            </a:r>
          </a:p>
          <a:p>
            <a:pPr defTabSz="384032">
              <a:buClr>
                <a:srgbClr val="1129A1"/>
              </a:buClr>
              <a:defRPr/>
            </a:pPr>
            <a:r>
              <a:rPr lang="ru-RU" sz="1500" dirty="0"/>
              <a:t>Порядок используемых функций формы</a:t>
            </a:r>
            <a:r>
              <a:rPr lang="en-US" sz="1500" dirty="0"/>
              <a:t> </a:t>
            </a:r>
            <a:endParaRPr lang="ru-RU" sz="1500" dirty="0"/>
          </a:p>
          <a:p>
            <a:pPr defTabSz="384032">
              <a:buClr>
                <a:srgbClr val="1129A1"/>
              </a:buClr>
              <a:defRPr/>
            </a:pPr>
            <a:r>
              <a:rPr lang="en-US" sz="1500" dirty="0"/>
              <a:t>(</a:t>
            </a:r>
            <a:r>
              <a:rPr lang="ru-RU" sz="1500" dirty="0"/>
              <a:t>Методы и параметры решателей систем алгебраических уравнений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52711844"/>
      </p:ext>
    </p:extLst>
  </p:cSld>
  <p:clrMapOvr>
    <a:masterClrMapping/>
  </p:clrMapOvr>
  <p:transition spd="med" advTm="10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8388424" y="6540025"/>
            <a:ext cx="633648" cy="31016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 dirty="0"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58276" y="429467"/>
            <a:ext cx="9144000" cy="3139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dirty="0" smtClean="0"/>
              <a:t>Многопроцессорная версия кода</a:t>
            </a:r>
            <a:endParaRPr sz="2400" dirty="0"/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89525" y="1412776"/>
            <a:ext cx="9081501" cy="6262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289836">
              <a:defRPr sz="4200" b="1"/>
            </a:pPr>
            <a:r>
              <a:rPr lang="ru-RU" sz="1800" b="1" dirty="0"/>
              <a:t>Многопроцессорная параллельная версия программы </a:t>
            </a:r>
            <a:r>
              <a:rPr lang="en-US" sz="1800" b="1" dirty="0"/>
              <a:t>FENIA </a:t>
            </a:r>
            <a:r>
              <a:rPr lang="ru-RU" sz="1800" b="1" dirty="0"/>
              <a:t>разработана на основе декомпозиции расчетной области и использования  стандарта MPI (</a:t>
            </a:r>
            <a:r>
              <a:rPr lang="ru-RU" sz="1800" b="1" dirty="0" err="1"/>
              <a:t>message</a:t>
            </a:r>
            <a:r>
              <a:rPr lang="ru-RU" sz="1800" b="1" dirty="0"/>
              <a:t> </a:t>
            </a:r>
            <a:r>
              <a:rPr lang="ru-RU" sz="1800" b="1" dirty="0" err="1"/>
              <a:t>passing</a:t>
            </a:r>
            <a:r>
              <a:rPr lang="ru-RU" sz="1800" b="1" dirty="0"/>
              <a:t> </a:t>
            </a:r>
            <a:r>
              <a:rPr lang="ru-RU" sz="1800" b="1" dirty="0" err="1"/>
              <a:t>interface</a:t>
            </a:r>
            <a:r>
              <a:rPr lang="ru-RU" sz="1800" b="1" dirty="0"/>
              <a:t>) для обмена данными между процессами</a:t>
            </a:r>
          </a:p>
          <a:p>
            <a:pPr defTabSz="289836">
              <a:defRPr sz="4200"/>
            </a:pPr>
            <a:endParaRPr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" y="1967048"/>
            <a:ext cx="4050450" cy="2794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36985" y="3694221"/>
            <a:ext cx="4707015" cy="1291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Декомпозиция области, черным и </a:t>
            </a:r>
            <a:r>
              <a:rPr lang="ru-RU" sz="2000" dirty="0">
                <a:latin typeface="+mn-lt"/>
                <a:cs typeface="+mn-cs"/>
                <a:sym typeface="Helvetica Light"/>
              </a:rPr>
              <a:t>коричневым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цветом выделены основные узлы, синим и зеленым теневые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2745" y="2233019"/>
            <a:ext cx="3971693" cy="1269885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just"/>
            <a:r>
              <a:rPr lang="ru-RU" sz="1600" dirty="0">
                <a:solidFill>
                  <a:schemeClr val="accent2"/>
                </a:solidFill>
              </a:rPr>
              <a:t>Параллельное приложение состоит из нескольких процессов, выполняющихся одновременно. Разные процессы могут выполняться как на разных процессорах и разных узлах, так и на одном и том же.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514" y="5193196"/>
            <a:ext cx="8865524" cy="1346829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just"/>
            <a:r>
              <a:rPr lang="ru-RU" sz="1700" dirty="0">
                <a:solidFill>
                  <a:schemeClr val="tx2"/>
                </a:solidFill>
              </a:rPr>
              <a:t>При таком разделении отдельные КЭ сетки не разрезаются, а целиком попадают в часть сетки некого процесса, т.е. деление сетки проводится  по граням КЭ в 3</a:t>
            </a:r>
            <a:r>
              <a:rPr lang="en-US" sz="1700" dirty="0">
                <a:solidFill>
                  <a:schemeClr val="tx2"/>
                </a:solidFill>
              </a:rPr>
              <a:t>D </a:t>
            </a:r>
            <a:r>
              <a:rPr lang="ru-RU" sz="1700" dirty="0">
                <a:solidFill>
                  <a:schemeClr val="tx2"/>
                </a:solidFill>
              </a:rPr>
              <a:t>случае и ребрам в 2</a:t>
            </a:r>
            <a:r>
              <a:rPr lang="en-US" sz="1700" dirty="0">
                <a:solidFill>
                  <a:schemeClr val="tx2"/>
                </a:solidFill>
              </a:rPr>
              <a:t>D </a:t>
            </a:r>
            <a:r>
              <a:rPr lang="ru-RU" sz="1700" dirty="0">
                <a:solidFill>
                  <a:schemeClr val="tx2"/>
                </a:solidFill>
              </a:rPr>
              <a:t>варианте. Естественно при этом грани и узлы сетки, лежащие на границе раздела попадают в несколько частей сетки, привязанных к разным процессам</a:t>
            </a:r>
          </a:p>
        </p:txBody>
      </p:sp>
    </p:spTree>
    <p:extLst>
      <p:ext uri="{BB962C8B-B14F-4D97-AF65-F5344CB8AC3E}">
        <p14:creationId xmlns:p14="http://schemas.microsoft.com/office/powerpoint/2010/main" val="2158102381"/>
      </p:ext>
    </p:extLst>
  </p:cSld>
  <p:clrMapOvr>
    <a:masterClrMapping/>
  </p:clrMapOvr>
  <p:transition spd="med" advTm="1040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8900162" y="6594597"/>
            <a:ext cx="118422" cy="2568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2400" dirty="0"/>
              <a:t>МКЭ 3</a:t>
            </a:r>
            <a:r>
              <a:rPr lang="en-US" sz="2400" dirty="0"/>
              <a:t>D </a:t>
            </a:r>
            <a:r>
              <a:rPr lang="ru-RU" sz="2400" dirty="0"/>
              <a:t>программа </a:t>
            </a:r>
            <a:r>
              <a:rPr lang="en-US" sz="2400" dirty="0"/>
              <a:t>FENIA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03" y="2612423"/>
            <a:ext cx="1438246" cy="20182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93" y="1088740"/>
            <a:ext cx="9216516" cy="54661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500" dirty="0" smtClean="0">
                <a:latin typeface="Helvetica"/>
              </a:rPr>
              <a:t>МКЭ </a:t>
            </a:r>
            <a:r>
              <a:rPr lang="ru-RU" sz="1500" dirty="0">
                <a:latin typeface="Helvetica"/>
              </a:rPr>
              <a:t>программа </a:t>
            </a:r>
            <a:r>
              <a:rPr lang="en-US" sz="1500" dirty="0">
                <a:latin typeface="Helvetica"/>
              </a:rPr>
              <a:t>FENIA (</a:t>
            </a:r>
            <a:r>
              <a:rPr lang="ru-RU" sz="1500" dirty="0" err="1">
                <a:latin typeface="Helvetica"/>
              </a:rPr>
              <a:t>Finite</a:t>
            </a:r>
            <a:r>
              <a:rPr lang="ru-RU" sz="1500" dirty="0">
                <a:latin typeface="Helvetica"/>
              </a:rPr>
              <a:t> </a:t>
            </a:r>
            <a:r>
              <a:rPr lang="ru-RU" sz="1500" dirty="0" err="1">
                <a:latin typeface="Helvetica"/>
              </a:rPr>
              <a:t>Element</a:t>
            </a:r>
            <a:r>
              <a:rPr lang="ru-RU" sz="1500" dirty="0">
                <a:latin typeface="Helvetica"/>
              </a:rPr>
              <a:t> </a:t>
            </a:r>
            <a:r>
              <a:rPr lang="ru-RU" sz="1500" dirty="0" err="1">
                <a:latin typeface="Helvetica"/>
              </a:rPr>
              <a:t>Nonlinear</a:t>
            </a:r>
            <a:r>
              <a:rPr lang="ru-RU" sz="1500" dirty="0">
                <a:latin typeface="Helvetica"/>
              </a:rPr>
              <a:t> </a:t>
            </a:r>
            <a:r>
              <a:rPr lang="ru-RU" sz="1500" dirty="0" err="1">
                <a:latin typeface="Helvetica"/>
              </a:rPr>
              <a:t>Incremental</a:t>
            </a:r>
            <a:r>
              <a:rPr lang="ru-RU" sz="1500" dirty="0">
                <a:latin typeface="Helvetica"/>
              </a:rPr>
              <a:t> </a:t>
            </a:r>
            <a:r>
              <a:rPr lang="ru-RU" sz="1500" dirty="0" err="1">
                <a:latin typeface="Helvetica"/>
              </a:rPr>
              <a:t>Analysis</a:t>
            </a:r>
            <a:r>
              <a:rPr lang="en-US" sz="1500" dirty="0">
                <a:latin typeface="Helvetica"/>
              </a:rPr>
              <a:t>)</a:t>
            </a:r>
            <a:r>
              <a:rPr lang="ru-RU" sz="1500" dirty="0">
                <a:latin typeface="Helvetica"/>
              </a:rPr>
              <a:t>, которая позволяет в 3D постановке моделировать</a:t>
            </a:r>
            <a:r>
              <a:rPr lang="ru-RU" dirty="0">
                <a:latin typeface="Helvetica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3298" y="2389452"/>
            <a:ext cx="2238088" cy="408111"/>
          </a:xfrm>
          <a:prstGeom prst="rect">
            <a:avLst/>
          </a:prstGeom>
        </p:spPr>
        <p:txBody>
          <a:bodyPr wrap="none" lIns="38405" tIns="19202" rIns="38405" bIns="19202">
            <a:spAutoFit/>
          </a:bodyPr>
          <a:lstStyle/>
          <a:p>
            <a:pPr lvl="1" defTabSz="384032">
              <a:buClr>
                <a:srgbClr val="4987E3"/>
              </a:buClr>
              <a:defRPr/>
            </a:pPr>
            <a:r>
              <a:rPr lang="ru-RU" sz="1200" dirty="0">
                <a:latin typeface="Helvetica"/>
              </a:rPr>
              <a:t>Элементы конструкции </a:t>
            </a:r>
          </a:p>
          <a:p>
            <a:pPr lvl="1" defTabSz="384032">
              <a:buClr>
                <a:srgbClr val="4987E3"/>
              </a:buClr>
              <a:defRPr/>
            </a:pPr>
            <a:r>
              <a:rPr lang="ru-RU" sz="1200" dirty="0">
                <a:latin typeface="Helvetica"/>
              </a:rPr>
              <a:t>и вмещающая среда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11" y="3735295"/>
            <a:ext cx="3082019" cy="50971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Частоты и формы собственных колебаний упругих конструкций.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361" y="4419371"/>
            <a:ext cx="3082019" cy="50971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Интегрирование в формах для динамических задач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361" y="1622063"/>
            <a:ext cx="3082019" cy="50971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l" defTabSz="384032">
              <a:buClr>
                <a:srgbClr val="1129A1"/>
              </a:buClr>
              <a:defRPr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Задачи расчета распространения тепла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52120" y="1881356"/>
            <a:ext cx="3456384" cy="952389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Квазистатические и динамические задачи определения НДС и прочности под действием силовых нагрузок, изменяемых во времени и пространстве</a:t>
            </a:r>
            <a:endParaRPr lang="ru-RU" sz="13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60132" y="5319872"/>
            <a:ext cx="3383868" cy="1169469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lvl="0"/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  <a:latin typeface="Helvetica"/>
              </a:rPr>
              <a:t>Термомеханика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 (</a:t>
            </a:r>
            <a:r>
              <a:rPr lang="ru-RU" sz="1300" dirty="0" err="1">
                <a:solidFill>
                  <a:schemeClr val="accent5">
                    <a:lumMod val="50000"/>
                  </a:schemeClr>
                </a:solidFill>
                <a:latin typeface="Helvetica"/>
              </a:rPr>
              <a:t>тепло+НДС</a:t>
            </a:r>
            <a:r>
              <a:rPr lang="ru-RU" sz="1300" dirty="0">
                <a:solidFill>
                  <a:schemeClr val="accent5">
                    <a:lumMod val="50000"/>
                  </a:schemeClr>
                </a:solidFill>
                <a:latin typeface="Helvetica"/>
              </a:rPr>
              <a:t>) конструкций, находящихся под воздействием силовых (силы веса, тектонические напряжения и т.д.) и тепловых нагрузок</a:t>
            </a:r>
            <a:endParaRPr lang="ru-RU" sz="1300" dirty="0"/>
          </a:p>
        </p:txBody>
      </p:sp>
      <p:sp>
        <p:nvSpPr>
          <p:cNvPr id="23" name="TextBox 22"/>
          <p:cNvSpPr txBox="1"/>
          <p:nvPr/>
        </p:nvSpPr>
        <p:spPr>
          <a:xfrm>
            <a:off x="5868144" y="3089736"/>
            <a:ext cx="3082019" cy="2103460"/>
          </a:xfrm>
          <a:prstGeom prst="rect">
            <a:avLst/>
          </a:prstGeom>
          <a:gradFill>
            <a:gsLst>
              <a:gs pos="97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marL="144018" lvl="1" indent="-144018" algn="l" defTabSz="384032">
              <a:buClr>
                <a:srgbClr val="4987E3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Helvetica"/>
              </a:rPr>
              <a:t>Большие деформации ,учет тепловатых деформаций;</a:t>
            </a:r>
          </a:p>
          <a:p>
            <a:pPr marL="144018" lvl="1" indent="-144018" algn="l" defTabSz="384032">
              <a:buClr>
                <a:srgbClr val="4987E3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Helvetica"/>
              </a:rPr>
              <a:t>Линейные и нелинейные модели материалов со свойствами зависящими от времени и температуры</a:t>
            </a:r>
          </a:p>
          <a:p>
            <a:pPr marL="144018" lvl="4" indent="-144018" algn="l" defTabSz="384032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Helvetica"/>
              </a:rPr>
              <a:t>Упругопластические модели </a:t>
            </a:r>
            <a:r>
              <a:rPr lang="ru-RU" sz="1000" dirty="0" err="1">
                <a:latin typeface="Helvetica"/>
              </a:rPr>
              <a:t>Мизеса</a:t>
            </a:r>
            <a:r>
              <a:rPr lang="ru-RU" sz="1000" dirty="0">
                <a:latin typeface="Helvetica"/>
              </a:rPr>
              <a:t> с ассоциированным законом текучести (металлы);</a:t>
            </a:r>
          </a:p>
          <a:p>
            <a:pPr marL="144018" lvl="4" indent="-144018" algn="l" defTabSz="384032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Helvetica"/>
              </a:rPr>
              <a:t>Упругопластические модели </a:t>
            </a:r>
            <a:r>
              <a:rPr lang="ru-RU" sz="1000" dirty="0" err="1">
                <a:latin typeface="Helvetica"/>
              </a:rPr>
              <a:t>Друкера-Прагера</a:t>
            </a:r>
            <a:r>
              <a:rPr lang="ru-RU" sz="1000" dirty="0">
                <a:latin typeface="Helvetica"/>
              </a:rPr>
              <a:t> (грунты, горная порода, бетон, …);</a:t>
            </a:r>
          </a:p>
          <a:p>
            <a:pPr marL="144018" lvl="4" indent="-144018" algn="l" defTabSz="384032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latin typeface="Helvetica"/>
              </a:rPr>
              <a:t>Вязко-упругопластические модели материалов (ползучесть, металл при высоких температурах, глины, бентониты);</a:t>
            </a:r>
            <a:endParaRPr lang="ru-RU" sz="1000" dirty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11" y="2093657"/>
            <a:ext cx="3082019" cy="1338828"/>
          </a:xfrm>
          <a:prstGeom prst="rect">
            <a:avLst/>
          </a:prstGeom>
          <a:gradFill>
            <a:gsLst>
              <a:gs pos="97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lIns="38405" tIns="19202" rIns="38405" bIns="19202">
            <a:spAutoFit/>
          </a:bodyPr>
          <a:lstStyle/>
          <a:p>
            <a:pPr marL="192024" lvl="1" indent="-192024" algn="l" defTabSz="384032">
              <a:buClr>
                <a:srgbClr val="4987E3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Helvetica"/>
              </a:rPr>
              <a:t>Объемное тепловыделение</a:t>
            </a:r>
          </a:p>
          <a:p>
            <a:pPr marL="192024" lvl="1" indent="-192024" algn="l" defTabSz="384032">
              <a:buClr>
                <a:srgbClr val="4987E3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Helvetica"/>
              </a:rPr>
              <a:t>Учет излучения и конвективного переноса тепла посредством эффективных тензоров теплопроводности;</a:t>
            </a:r>
          </a:p>
          <a:p>
            <a:pPr marL="192024" lvl="1" indent="-192024" algn="l" defTabSz="384032">
              <a:buClr>
                <a:srgbClr val="4987E3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Helvetica"/>
              </a:rPr>
              <a:t>Учет зависимости теплофизических свойств от температуры и времени;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179" y="5286662"/>
            <a:ext cx="5439594" cy="509715"/>
          </a:xfrm>
          <a:prstGeom prst="roundRect">
            <a:avLst/>
          </a:prstGeom>
          <a:gradFill>
            <a:gsLst>
              <a:gs pos="97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300" dirty="0">
                <a:latin typeface="Helvetica"/>
              </a:rPr>
              <a:t>Используются КЭ различной формы с функциями формы 1-го и 2-го порядка и неявные схемы интегрирования по времени.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3329" y="5994172"/>
            <a:ext cx="5439594" cy="509715"/>
          </a:xfrm>
          <a:prstGeom prst="roundRect">
            <a:avLst/>
          </a:prstGeom>
          <a:gradFill>
            <a:gsLst>
              <a:gs pos="97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84032">
              <a:buClr>
                <a:srgbClr val="1129A1"/>
              </a:buClr>
              <a:defRPr/>
            </a:pPr>
            <a:r>
              <a:rPr lang="ru-RU" sz="1300" dirty="0">
                <a:latin typeface="Helvetica"/>
              </a:rPr>
              <a:t>Расчеты могут проводиться, как на однопроцессорных системах, так и кластерных системах с распределенной памятью</a:t>
            </a:r>
          </a:p>
        </p:txBody>
      </p:sp>
      <p:sp>
        <p:nvSpPr>
          <p:cNvPr id="27" name="Стрелка вправо 26"/>
          <p:cNvSpPr/>
          <p:nvPr/>
        </p:nvSpPr>
        <p:spPr>
          <a:xfrm rot="3029191">
            <a:off x="3014630" y="1758773"/>
            <a:ext cx="608446" cy="517768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105978" y="3788256"/>
            <a:ext cx="331896" cy="517768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20751731">
            <a:off x="3150707" y="4480516"/>
            <a:ext cx="331896" cy="517768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33" name="Стрелка влево 32"/>
          <p:cNvSpPr/>
          <p:nvPr/>
        </p:nvSpPr>
        <p:spPr>
          <a:xfrm rot="20433344">
            <a:off x="5220884" y="1757150"/>
            <a:ext cx="448571" cy="517768"/>
          </a:xfrm>
          <a:prstGeom prst="lef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34" name="Стрелка влево 33"/>
          <p:cNvSpPr/>
          <p:nvPr/>
        </p:nvSpPr>
        <p:spPr>
          <a:xfrm rot="2627097">
            <a:off x="5230505" y="4756596"/>
            <a:ext cx="691598" cy="517768"/>
          </a:xfrm>
          <a:prstGeom prst="lef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7023714"/>
      </p:ext>
    </p:extLst>
  </p:cSld>
  <p:clrMapOvr>
    <a:masterClrMapping/>
  </p:clrMapOvr>
  <p:transition spd="med" advTm="1040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8604448" y="6594596"/>
            <a:ext cx="417624" cy="26340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 dirty="0"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2786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dirty="0" smtClean="0"/>
              <a:t>Многопроцессорная версия кода + </a:t>
            </a:r>
            <a:r>
              <a:rPr lang="en-US" sz="2400" dirty="0" err="1" smtClean="0"/>
              <a:t>paraview</a:t>
            </a:r>
            <a:r>
              <a:rPr lang="en-US" sz="2400" dirty="0" smtClean="0"/>
              <a:t> </a:t>
            </a:r>
            <a:r>
              <a:rPr lang="ru-RU" sz="2400" dirty="0" smtClean="0"/>
              <a:t>для визуализации параллельных расчетов</a:t>
            </a:r>
            <a:endParaRPr sz="2400" dirty="0"/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62499" y="1128663"/>
            <a:ext cx="9081501" cy="75216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289836">
              <a:defRPr sz="4200" b="1"/>
            </a:pPr>
            <a:r>
              <a:rPr lang="ru-RU" sz="1800" b="1" dirty="0"/>
              <a:t>Сеточное разбиение с тремя горизонтами скважин включает примерно 112 миллионов </a:t>
            </a:r>
            <a:r>
              <a:rPr lang="ru-RU" sz="1800" b="1" dirty="0" err="1"/>
              <a:t>тетраэдральных</a:t>
            </a:r>
            <a:r>
              <a:rPr lang="ru-RU" sz="1800" b="1" dirty="0"/>
              <a:t> КЭ. Расчет проводился для разного количества используемых процессов. 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73224"/>
            <a:ext cx="4166955" cy="4607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Декомпозиция области + графическое представление всей области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30" y="3861048"/>
            <a:ext cx="2133237" cy="1886251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20772768" flipV="1">
            <a:off x="1500363" y="5539662"/>
            <a:ext cx="692327" cy="51776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130491">
            <a:off x="1647194" y="3397396"/>
            <a:ext cx="585185" cy="51776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628673" y="4725903"/>
            <a:ext cx="554858" cy="51776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endParaRPr lang="ru-RU" sz="1300">
              <a:solidFill>
                <a:srgbClr val="FFFFFF"/>
              </a:solidFill>
              <a:latin typeface="+mn-lt"/>
              <a:cs typeface="+mn-cs"/>
              <a:sym typeface="Helvetica Light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8" y="1798707"/>
            <a:ext cx="1825442" cy="910213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8" y="2780928"/>
            <a:ext cx="1312069" cy="1223963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4122162"/>
            <a:ext cx="1464707" cy="818833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" y="4985211"/>
            <a:ext cx="1324213" cy="1112203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48" y="1798707"/>
            <a:ext cx="2080434" cy="2062341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108269"/>
              </p:ext>
            </p:extLst>
          </p:nvPr>
        </p:nvGraphicFramePr>
        <p:xfrm>
          <a:off x="4707015" y="1916832"/>
          <a:ext cx="3375375" cy="2459754"/>
        </p:xfrm>
        <a:graphic>
          <a:graphicData uri="http://schemas.openxmlformats.org/drawingml/2006/table">
            <a:tbl>
              <a:tblPr firstRow="1" firstCol="1" bandRow="1"/>
              <a:tblGrid>
                <a:gridCol w="999111"/>
                <a:gridCol w="459051"/>
                <a:gridCol w="486054"/>
                <a:gridCol w="459051"/>
                <a:gridCol w="486054"/>
                <a:gridCol w="486054"/>
              </a:tblGrid>
              <a:tr h="18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Время расчета, сек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CPU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CPU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8CPU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16CPU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32CPU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CCCCCC"/>
                      </a:bgClr>
                    </a:pattFill>
                  </a:tcPr>
                </a:tc>
              </a:tr>
              <a:tr h="406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Сетка и построение матриц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4603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12285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9421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5485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3711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Один шаг по времени с вычислением матрицы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1810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451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261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160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78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Один шаг по времени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717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229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123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83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9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Полное время расчета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259746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154294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72754</a:t>
                      </a:r>
                    </a:p>
                  </a:txBody>
                  <a:tcPr marL="25718" marR="257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4" name="Рисунок 3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83" y="4720773"/>
            <a:ext cx="2117396" cy="164107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 rot="5400000">
            <a:off x="3270835" y="3976449"/>
            <a:ext cx="2304256" cy="291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Тепловой режим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0042" y="5051424"/>
            <a:ext cx="1188132" cy="753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Напряжения от силы веса</a:t>
            </a:r>
          </a:p>
        </p:txBody>
      </p:sp>
    </p:spTree>
    <p:extLst>
      <p:ext uri="{BB962C8B-B14F-4D97-AF65-F5344CB8AC3E}">
        <p14:creationId xmlns:p14="http://schemas.microsoft.com/office/powerpoint/2010/main" val="369970582"/>
      </p:ext>
    </p:extLst>
  </p:cSld>
  <p:clrMapOvr>
    <a:masterClrMapping/>
  </p:clrMapOvr>
  <p:transition spd="med" advTm="1040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198415"/>
            <a:ext cx="9144000" cy="627864"/>
          </a:xfrm>
        </p:spPr>
        <p:txBody>
          <a:bodyPr/>
          <a:lstStyle/>
          <a:p>
            <a:r>
              <a:rPr lang="ru-RU" sz="2400" dirty="0" smtClean="0"/>
              <a:t>Верификация программы</a:t>
            </a:r>
            <a:br>
              <a:rPr lang="ru-RU" sz="2400" dirty="0" smtClean="0"/>
            </a:br>
            <a:r>
              <a:rPr lang="ru-RU" sz="2400" dirty="0" smtClean="0"/>
              <a:t>Объемное тепловыделение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053590" cy="14725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967335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Распределение температуры через 5000 суток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2583180" cy="1813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/>
          <a:stretch/>
        </p:blipFill>
        <p:spPr bwMode="auto">
          <a:xfrm>
            <a:off x="4860032" y="1484784"/>
            <a:ext cx="2053590" cy="1436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9" b="1936"/>
          <a:stretch/>
        </p:blipFill>
        <p:spPr bwMode="auto">
          <a:xfrm>
            <a:off x="6516216" y="1484784"/>
            <a:ext cx="2583180" cy="1608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4908" y="1124744"/>
            <a:ext cx="8964488" cy="24622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Линейный источник с экспоненциальным спадом тепловыделения</a:t>
            </a:r>
            <a:endParaRPr lang="ru-RU" sz="2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2688"/>
          <a:stretch/>
        </p:blipFill>
        <p:spPr bwMode="auto">
          <a:xfrm>
            <a:off x="180467" y="4404099"/>
            <a:ext cx="2053590" cy="1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2" b="2371"/>
          <a:stretch/>
        </p:blipFill>
        <p:spPr bwMode="auto">
          <a:xfrm>
            <a:off x="1933852" y="4380882"/>
            <a:ext cx="2583180" cy="1620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Объект 4"/>
          <p:cNvSpPr txBox="1">
            <a:spLocks/>
          </p:cNvSpPr>
          <p:nvPr/>
        </p:nvSpPr>
        <p:spPr bwMode="auto">
          <a:xfrm>
            <a:off x="287308" y="3950245"/>
            <a:ext cx="8964488" cy="2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sz="2200" kern="0" dirty="0" smtClean="0"/>
              <a:t>Точечный источник с экспоненциальным спадом тепловыделения</a:t>
            </a:r>
            <a:endParaRPr lang="ru-RU" kern="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4437404" y="4372281"/>
            <a:ext cx="2053590" cy="1432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92488" y="5949280"/>
            <a:ext cx="2411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Распределение температуры через 250 суток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b="2805"/>
          <a:stretch/>
        </p:blipFill>
        <p:spPr bwMode="auto">
          <a:xfrm>
            <a:off x="6490994" y="4293096"/>
            <a:ext cx="2583180" cy="1636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72008" y="5949280"/>
            <a:ext cx="2411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Распределение температуры через 250 суток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88024" y="2996952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Распределение температуры через 5000 суток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3079993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Зависимость от времени </a:t>
            </a:r>
            <a:endParaRPr lang="ru-RU" sz="1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164288" y="3068960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Зависимость от времени 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339752" y="6021288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Зависимость от времени 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948264" y="5960313"/>
            <a:ext cx="2376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Зависимость от времени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86404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501475"/>
            <a:ext cx="9144000" cy="313932"/>
          </a:xfrm>
        </p:spPr>
        <p:txBody>
          <a:bodyPr/>
          <a:lstStyle/>
          <a:p>
            <a:r>
              <a:rPr lang="ru-RU" sz="2400" dirty="0" smtClean="0"/>
              <a:t>Нелинейный тепловой модуль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" y="1263234"/>
            <a:ext cx="3786349" cy="17281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7" y="5159955"/>
            <a:ext cx="3663797" cy="12906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51" y="1263234"/>
            <a:ext cx="4131869" cy="28858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6" y="3717032"/>
            <a:ext cx="4131869" cy="28858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6284" y="3068960"/>
            <a:ext cx="3222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/>
              <a:t>теплоёмкость 600Дж/</a:t>
            </a:r>
            <a:r>
              <a:rPr lang="ru-RU" sz="1600" dirty="0" err="1"/>
              <a:t>кгК</a:t>
            </a:r>
            <a:r>
              <a:rPr lang="ru-RU" sz="1600" dirty="0"/>
              <a:t>;</a:t>
            </a:r>
          </a:p>
          <a:p>
            <a:pPr lvl="0" algn="just"/>
            <a:r>
              <a:rPr lang="ru-RU" sz="1600" dirty="0"/>
              <a:t>теплота плавления  250кДж/кг;</a:t>
            </a:r>
          </a:p>
          <a:p>
            <a:pPr lvl="0" algn="just"/>
            <a:r>
              <a:rPr lang="ru-RU" sz="1600" dirty="0"/>
              <a:t>теплопроводность твердой фазы 20Вт/</a:t>
            </a:r>
            <a:r>
              <a:rPr lang="ru-RU" sz="1600" dirty="0" err="1"/>
              <a:t>мК</a:t>
            </a:r>
            <a:r>
              <a:rPr lang="ru-RU" sz="1600" dirty="0"/>
              <a:t>;</a:t>
            </a:r>
          </a:p>
          <a:p>
            <a:pPr lvl="0" algn="just"/>
            <a:r>
              <a:rPr lang="ru-RU" sz="1600" dirty="0"/>
              <a:t>теплопроводность жидкой фазы 2000Вт/</a:t>
            </a:r>
            <a:r>
              <a:rPr lang="ru-RU" sz="1600" dirty="0" err="1"/>
              <a:t>мК</a:t>
            </a:r>
            <a:r>
              <a:rPr lang="ru-RU" sz="1600" dirty="0"/>
              <a:t>;</a:t>
            </a:r>
          </a:p>
          <a:p>
            <a:pPr lvl="0" algn="just"/>
            <a:r>
              <a:rPr lang="ru-RU" sz="1600" dirty="0"/>
              <a:t>твердая фаза 1697К;</a:t>
            </a:r>
          </a:p>
          <a:p>
            <a:pPr lvl="0" algn="just"/>
            <a:r>
              <a:rPr lang="ru-RU" sz="1600" dirty="0"/>
              <a:t>жидкая фаза  1703К.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246221"/>
          </a:xfrm>
        </p:spPr>
        <p:txBody>
          <a:bodyPr/>
          <a:lstStyle/>
          <a:p>
            <a:pPr algn="just"/>
            <a:r>
              <a:rPr lang="ru-RU" sz="2000" dirty="0"/>
              <a:t>Продвижение фронта плавления (задача Стефана)</a:t>
            </a:r>
          </a:p>
        </p:txBody>
      </p:sp>
    </p:spTree>
    <p:extLst>
      <p:ext uri="{BB962C8B-B14F-4D97-AF65-F5344CB8AC3E}">
        <p14:creationId xmlns:p14="http://schemas.microsoft.com/office/powerpoint/2010/main" val="3028400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501475"/>
            <a:ext cx="9144000" cy="313932"/>
          </a:xfrm>
        </p:spPr>
        <p:txBody>
          <a:bodyPr/>
          <a:lstStyle/>
          <a:p>
            <a:r>
              <a:rPr lang="ru-RU" sz="2400" dirty="0"/>
              <a:t>Верификация модуля </a:t>
            </a:r>
            <a:r>
              <a:rPr lang="ru-RU" sz="2400" dirty="0" smtClean="0"/>
              <a:t>НДС на </a:t>
            </a:r>
            <a:r>
              <a:rPr lang="ru-RU" sz="2400" dirty="0"/>
              <a:t>аналитических решениях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896868" y="836712"/>
            <a:ext cx="3205162" cy="266700"/>
          </a:xfrm>
        </p:spPr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sp>
        <p:nvSpPr>
          <p:cNvPr id="15" name="Объект 4"/>
          <p:cNvSpPr>
            <a:spLocks noGrp="1"/>
          </p:cNvSpPr>
          <p:nvPr>
            <p:ph idx="1"/>
          </p:nvPr>
        </p:nvSpPr>
        <p:spPr>
          <a:xfrm>
            <a:off x="35496" y="1136357"/>
            <a:ext cx="9108504" cy="49244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Разрушение упруго пластической среды типа грунта при погружении в нее абсолютно жесткого блока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ru-RU" sz="2000" smtClean="0"/>
              <a:t>материал </a:t>
            </a:r>
            <a:r>
              <a:rPr lang="ru-RU" sz="2000" dirty="0" err="1"/>
              <a:t>Друкер-Прагер</a:t>
            </a:r>
            <a:r>
              <a:rPr lang="ru-RU" sz="2000" dirty="0"/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5416" y="6021289"/>
            <a:ext cx="2754416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Зависимость внешнего давления от глубины внедрения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497" y="3358734"/>
            <a:ext cx="3312368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Геометрия задачи, механические свойства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55976" y="6248346"/>
            <a:ext cx="4680520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Распределение пластических деформаций (</a:t>
            </a:r>
            <a:r>
              <a:rPr lang="ru-RU" sz="1200" dirty="0" err="1"/>
              <a:t>Друкер-Прагер</a:t>
            </a:r>
            <a:r>
              <a:rPr lang="ru-RU" sz="1200" dirty="0"/>
              <a:t>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8" y="1739514"/>
            <a:ext cx="3420152" cy="1545470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665350"/>
            <a:ext cx="2601468" cy="1835658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23928" y="3356993"/>
            <a:ext cx="2601468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Перемещения узлов основания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3968" y="5744290"/>
            <a:ext cx="1008112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U/B=0,003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308304" y="5733257"/>
            <a:ext cx="1008112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U/B=0,004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" y="3861048"/>
            <a:ext cx="3099816" cy="217627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33" y="4056222"/>
            <a:ext cx="2375535" cy="1677035"/>
          </a:xfrm>
          <a:prstGeom prst="rect">
            <a:avLst/>
          </a:prstGeom>
        </p:spPr>
      </p:pic>
      <p:pic>
        <p:nvPicPr>
          <p:cNvPr id="32" name="Рисунок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38" y="4056222"/>
            <a:ext cx="2375535" cy="16770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32" y="1628800"/>
            <a:ext cx="2583180" cy="181356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453388" y="3284985"/>
            <a:ext cx="2799132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200" dirty="0"/>
              <a:t>Зависимость глубины внедрения от внешнего давления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87343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900163" y="6594597"/>
            <a:ext cx="185477" cy="255588"/>
          </a:xfrm>
          <a:prstGeom prst="rect">
            <a:avLst/>
          </a:prstGeom>
        </p:spPr>
        <p:txBody>
          <a:bodyPr lIns="38405" tIns="19202" rIns="38405" bIns="19202"/>
          <a:lstStyle/>
          <a:p>
            <a:fld id="{86CB4B4D-7CA3-9044-876B-883B54F8677D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987" y="430825"/>
            <a:ext cx="7772400" cy="313932"/>
          </a:xfrm>
        </p:spPr>
        <p:txBody>
          <a:bodyPr/>
          <a:lstStyle/>
          <a:p>
            <a:r>
              <a:rPr lang="ru-RU" sz="2400" dirty="0"/>
              <a:t>Д</a:t>
            </a:r>
            <a:r>
              <a:rPr lang="ru-RU" sz="2400" dirty="0" smtClean="0"/>
              <a:t>инамическая нагрузка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70318" y="1019685"/>
            <a:ext cx="5795288" cy="315778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 defTabSz="345043"/>
            <a:r>
              <a:rPr lang="ru-RU" b="1" dirty="0"/>
              <a:t>Взрывное давление в сферической полости.</a:t>
            </a:r>
            <a:endParaRPr lang="ru-RU" b="1" dirty="0">
              <a:solidFill>
                <a:srgbClr val="0365C0"/>
              </a:solidFill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53" y="3799862"/>
            <a:ext cx="1534271" cy="2257431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33187" y="-157889"/>
            <a:ext cx="77625" cy="3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405" tIns="19202" rIns="38405" bIns="192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0" y="0"/>
          <a:ext cx="400050" cy="12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6" name="Equation" r:id="rId5" imgW="1066337" imgH="253890" progId="Equation.DSMT4">
                  <p:embed/>
                </p:oleObj>
              </mc:Choice>
              <mc:Fallback>
                <p:oleObj name="Equation" r:id="rId5" imgW="106633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00050" cy="12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90337" y="-81689"/>
            <a:ext cx="77625" cy="3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405" tIns="19202" rIns="38405" bIns="192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57150" y="76200"/>
          <a:ext cx="400050" cy="12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7" name="Equation" r:id="rId7" imgW="1066337" imgH="253890" progId="Equation.DSMT4">
                  <p:embed/>
                </p:oleObj>
              </mc:Choice>
              <mc:Fallback>
                <p:oleObj name="Equation" r:id="rId7" imgW="1066337" imgH="253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76200"/>
                        <a:ext cx="400050" cy="125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52" y="1437148"/>
            <a:ext cx="2187243" cy="42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150" y="6274187"/>
            <a:ext cx="5189925" cy="269611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en-US" sz="1500" dirty="0"/>
              <a:t>FENIA</a:t>
            </a:r>
            <a:r>
              <a:rPr lang="ru-RU" sz="1500" dirty="0"/>
              <a:t>1 14091 КЭ, </a:t>
            </a:r>
            <a:r>
              <a:rPr lang="en-US" sz="1500" dirty="0"/>
              <a:t>FENIA</a:t>
            </a:r>
            <a:r>
              <a:rPr lang="ru-RU" sz="1500" dirty="0"/>
              <a:t>2 – 65729КЭ, </a:t>
            </a:r>
            <a:r>
              <a:rPr lang="en-US" sz="1500" dirty="0"/>
              <a:t>FENIA</a:t>
            </a:r>
            <a:r>
              <a:rPr lang="ru-RU" sz="1500" dirty="0"/>
              <a:t>3-781073КЭ.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661790"/>
            <a:ext cx="2789834" cy="261152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5" y="1448780"/>
            <a:ext cx="2789834" cy="26115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49" y="1866922"/>
            <a:ext cx="1222545" cy="18861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57" y="1866922"/>
            <a:ext cx="1222545" cy="18861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22247" y="5883221"/>
            <a:ext cx="3285655" cy="500444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r>
              <a:rPr lang="ru-RU" sz="1500" dirty="0"/>
              <a:t>Формы собственных колебаний </a:t>
            </a:r>
            <a:endParaRPr lang="en-US" sz="1500" dirty="0"/>
          </a:p>
          <a:p>
            <a:r>
              <a:rPr lang="ru-RU" sz="1500" dirty="0"/>
              <a:t>массива с полостью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27" y="4041068"/>
            <a:ext cx="1320279" cy="18861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47" y="4041068"/>
            <a:ext cx="1222545" cy="18861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29" y="1974144"/>
            <a:ext cx="2131124" cy="19949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-2035824" y="4056331"/>
            <a:ext cx="4314398" cy="291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Прямое интегрирование </a:t>
            </a:r>
          </a:p>
        </p:txBody>
      </p:sp>
      <p:sp>
        <p:nvSpPr>
          <p:cNvPr id="31" name="TextBox 30"/>
          <p:cNvSpPr txBox="1"/>
          <p:nvPr/>
        </p:nvSpPr>
        <p:spPr>
          <a:xfrm rot="5400000">
            <a:off x="3786962" y="3191826"/>
            <a:ext cx="3182077" cy="291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500" dirty="0"/>
              <a:t>Интегрирование  в формах</a:t>
            </a:r>
            <a:r>
              <a:rPr lang="ru-RU" sz="1500" dirty="0">
                <a:solidFill>
                  <a:srgbClr val="000000"/>
                </a:solidFill>
                <a:latin typeface="+mn-lt"/>
                <a:cs typeface="+mn-cs"/>
                <a:sym typeface="Helvetica Light"/>
              </a:rPr>
              <a:t> </a:t>
            </a: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4533187" y="-157889"/>
            <a:ext cx="77625" cy="3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405" tIns="19202" rIns="38405" bIns="19202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0" y="0"/>
          <a:ext cx="377428" cy="110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" name="Equation" r:id="rId16" imgW="1002865" imgH="215806" progId="Equation.DSMT4">
                  <p:embed/>
                </p:oleObj>
              </mc:Choice>
              <mc:Fallback>
                <p:oleObj name="Equation" r:id="rId16" imgW="1002865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77428" cy="110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49" y="5337212"/>
            <a:ext cx="1431164" cy="42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6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501475"/>
            <a:ext cx="9144000" cy="313932"/>
          </a:xfrm>
        </p:spPr>
        <p:txBody>
          <a:bodyPr/>
          <a:lstStyle/>
          <a:p>
            <a:r>
              <a:rPr lang="ru-RU" sz="2400" dirty="0" smtClean="0"/>
              <a:t>Верификация на экспериментах проекта FEBEX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6063683"/>
            <a:ext cx="2411760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 defTabSz="914340"/>
            <a:r>
              <a:rPr lang="ru-RU" sz="1200" dirty="0"/>
              <a:t>Зависимость температуры от времени в точке </a:t>
            </a:r>
            <a:r>
              <a:rPr lang="en-US" sz="1200" dirty="0"/>
              <a:t>SF</a:t>
            </a:r>
            <a:r>
              <a:rPr lang="ru-RU" sz="1200" dirty="0"/>
              <a:t>21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-72008" y="6207699"/>
            <a:ext cx="2411760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 defTabSz="914340"/>
            <a:r>
              <a:rPr lang="ru-RU" sz="1200" dirty="0"/>
              <a:t>Расчетная сетка из гексаэдров 800 000 КЭ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32933" y="6135691"/>
            <a:ext cx="2376264" cy="461657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 defTabSz="914340"/>
            <a:r>
              <a:rPr lang="ru-RU" sz="1200" dirty="0"/>
              <a:t>Распределение температуры по длине (линия </a:t>
            </a:r>
            <a:r>
              <a:rPr lang="en-US" sz="1200" dirty="0"/>
              <a:t>RC</a:t>
            </a:r>
            <a:r>
              <a:rPr lang="ru-RU" sz="1200" dirty="0"/>
              <a:t>1) </a:t>
            </a:r>
          </a:p>
        </p:txBody>
      </p:sp>
      <p:pic>
        <p:nvPicPr>
          <p:cNvPr id="28" name="image31.png" descr="Screenshot from 2017-10-10 13-10-212.png"/>
          <p:cNvPicPr>
            <a:picLocks noChangeAspect="1"/>
          </p:cNvPicPr>
          <p:nvPr/>
        </p:nvPicPr>
        <p:blipFill>
          <a:blip r:embed="rId2" cstate="print"/>
          <a:srcRect l="84" r="84"/>
          <a:stretch>
            <a:fillRect/>
          </a:stretch>
        </p:blipFill>
        <p:spPr>
          <a:xfrm>
            <a:off x="179516" y="1714121"/>
            <a:ext cx="3686495" cy="2074921"/>
          </a:xfrm>
          <a:prstGeom prst="rect">
            <a:avLst/>
          </a:prstGeom>
          <a:ln/>
        </p:spPr>
      </p:pic>
      <p:pic>
        <p:nvPicPr>
          <p:cNvPr id="30" name="Рисунок 2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10" y="1941639"/>
            <a:ext cx="5457190" cy="1619885"/>
          </a:xfrm>
          <a:prstGeom prst="rect">
            <a:avLst/>
          </a:prstGeom>
        </p:spPr>
      </p:pic>
      <p:pic>
        <p:nvPicPr>
          <p:cNvPr id="31" name="image4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215" y="4586332"/>
            <a:ext cx="3438518" cy="1549359"/>
          </a:xfrm>
          <a:prstGeom prst="rect">
            <a:avLst/>
          </a:prstGeom>
          <a:ln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08" y="3907979"/>
            <a:ext cx="2583185" cy="201168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08" y="3979987"/>
            <a:ext cx="2583185" cy="201168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1244" y="3818124"/>
            <a:ext cx="4036703" cy="27699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 defTabSz="914340"/>
            <a:r>
              <a:rPr lang="ru-RU" sz="1200" dirty="0"/>
              <a:t>Расположение скважины FEBEX в горной породе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80278" y="3607005"/>
            <a:ext cx="2641284" cy="27699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defTabSz="914340"/>
            <a:r>
              <a:rPr lang="ru-RU" sz="1200" dirty="0"/>
              <a:t>Схема сечений и точек измерения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34908" y="999788"/>
            <a:ext cx="8964488" cy="93718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Экспериментальная лаборатория состоит из пяти базовых блоков: горизонтальной галереи, системы нагрева, </a:t>
            </a:r>
            <a:r>
              <a:rPr lang="ru-RU" sz="1400" dirty="0" err="1"/>
              <a:t>бентонитового</a:t>
            </a:r>
            <a:r>
              <a:rPr lang="ru-RU" sz="1400" dirty="0"/>
              <a:t> барьера, оборудования для измерений, системы контроля и управления.</a:t>
            </a:r>
          </a:p>
          <a:p>
            <a:pPr marL="0" indent="0">
              <a:buNone/>
            </a:pPr>
            <a:r>
              <a:rPr lang="ru-RU" sz="1400" dirty="0"/>
              <a:t>Тепловыделение нагревателей (радиус 0,385 м) изменялось со временем: </a:t>
            </a:r>
            <a:r>
              <a:rPr lang="ru-RU" sz="800" dirty="0">
                <a:latin typeface="Times New Roman"/>
                <a:ea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</a:rPr>
              <a:t>20 дней – 1200 Вт/нагреватель; 33 дня – 2000 Вт/нагреватель; 54 день – 5 лет – тепловыделение, необходимое для поддержания температуры 100 °C на поверхности нагревателей.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8523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501475"/>
            <a:ext cx="9144000" cy="313932"/>
          </a:xfrm>
        </p:spPr>
        <p:txBody>
          <a:bodyPr/>
          <a:lstStyle/>
          <a:p>
            <a:r>
              <a:rPr lang="ru-RU" sz="2400" dirty="0" smtClean="0"/>
              <a:t>ПИЛ</a:t>
            </a:r>
            <a:r>
              <a:rPr lang="en-US" sz="2400" dirty="0" smtClean="0"/>
              <a:t> APSE</a:t>
            </a:r>
            <a:r>
              <a:rPr lang="ru-RU" sz="2400" dirty="0" smtClean="0"/>
              <a:t>,  разрушение породы при нагревании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90" y="1268760"/>
            <a:ext cx="5228641" cy="479715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1" y="1124744"/>
            <a:ext cx="37095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Исследование разрушения вмещающей породы под действием проходки скважин и тепловых нагрузок в естественных условиях. 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ПИЛ эксперимент </a:t>
            </a:r>
            <a:r>
              <a:rPr lang="en-US" dirty="0" err="1" smtClean="0">
                <a:solidFill>
                  <a:srgbClr val="FF0000"/>
                </a:solidFill>
              </a:rPr>
              <a:t>Äspö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Pillar Stability Experiment (APSE)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532717"/>
            <a:ext cx="1912441" cy="2261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01008"/>
            <a:ext cx="1797143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06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388424" y="6559197"/>
            <a:ext cx="630160" cy="2922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 dirty="0"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20326" y="476672"/>
            <a:ext cx="9144000" cy="3139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2400" dirty="0" smtClean="0"/>
              <a:t>Примеры использования</a:t>
            </a:r>
            <a:endParaRPr sz="2400" dirty="0"/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69438" y="1320952"/>
            <a:ext cx="3322442" cy="1308050"/>
          </a:xfrm>
          <a:prstGeom prst="rect">
            <a:avLst/>
          </a:prstGeom>
        </p:spPr>
        <p:txBody>
          <a:bodyPr/>
          <a:lstStyle/>
          <a:p>
            <a:r>
              <a:rPr sz="2000" b="1" dirty="0" err="1"/>
              <a:t>Участок</a:t>
            </a:r>
            <a:r>
              <a:rPr sz="2000" b="1" dirty="0"/>
              <a:t> 1:</a:t>
            </a:r>
            <a:r>
              <a:rPr sz="2000" dirty="0"/>
              <a:t> </a:t>
            </a:r>
          </a:p>
          <a:p>
            <a:r>
              <a:rPr sz="2000" dirty="0"/>
              <a:t>14 </a:t>
            </a:r>
            <a:r>
              <a:rPr sz="2000" dirty="0" err="1"/>
              <a:t>рядов</a:t>
            </a:r>
            <a:r>
              <a:rPr sz="2000" dirty="0"/>
              <a:t> </a:t>
            </a:r>
            <a:r>
              <a:rPr sz="2000" dirty="0" err="1"/>
              <a:t>по</a:t>
            </a:r>
            <a:r>
              <a:rPr sz="2000" dirty="0"/>
              <a:t> 20 </a:t>
            </a:r>
            <a:r>
              <a:rPr sz="2000" dirty="0" err="1"/>
              <a:t>скважин</a:t>
            </a:r>
            <a:endParaRPr sz="2000" dirty="0"/>
          </a:p>
          <a:p>
            <a:pPr>
              <a:defRPr b="1"/>
            </a:pPr>
            <a:r>
              <a:rPr sz="2000" dirty="0" err="1" smtClean="0"/>
              <a:t>Участок</a:t>
            </a:r>
            <a:r>
              <a:rPr sz="2000" dirty="0" smtClean="0"/>
              <a:t> </a:t>
            </a:r>
            <a:r>
              <a:rPr sz="2000" dirty="0"/>
              <a:t>2: </a:t>
            </a:r>
          </a:p>
          <a:p>
            <a:r>
              <a:rPr sz="2000" dirty="0"/>
              <a:t>14 </a:t>
            </a:r>
            <a:r>
              <a:rPr sz="2000" dirty="0" err="1"/>
              <a:t>рядов</a:t>
            </a:r>
            <a:r>
              <a:rPr sz="2000" dirty="0"/>
              <a:t> </a:t>
            </a:r>
            <a:r>
              <a:rPr sz="2000" dirty="0" err="1"/>
              <a:t>по</a:t>
            </a:r>
            <a:r>
              <a:rPr sz="2000" dirty="0"/>
              <a:t> 13 </a:t>
            </a:r>
            <a:r>
              <a:rPr sz="2000" dirty="0" err="1"/>
              <a:t>скважин</a:t>
            </a:r>
            <a:endParaRPr sz="2000" dirty="0"/>
          </a:p>
        </p:txBody>
      </p:sp>
      <p:pic>
        <p:nvPicPr>
          <p:cNvPr id="78" name="image2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811861" y="2237711"/>
            <a:ext cx="4319593" cy="43214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79194" y="3140968"/>
            <a:ext cx="3780420" cy="2654880"/>
          </a:xfrm>
          <a:prstGeom prst="rect">
            <a:avLst/>
          </a:prstGeom>
        </p:spPr>
        <p:txBody>
          <a:bodyPr wrap="square" lIns="38403" tIns="19202" rIns="38403" bIns="19202">
            <a:spAutoFit/>
          </a:bodyPr>
          <a:lstStyle/>
          <a:p>
            <a:pPr defTabSz="345027">
              <a:defRPr sz="3800" b="1"/>
            </a:pPr>
            <a:r>
              <a:rPr lang="ru-RU" sz="1700" b="1" dirty="0"/>
              <a:t>Тепловыделение РАО  1 кВт/м³ на участке 1 и 1,5 кВт/м³ на участке 2 с экспоненциальным спадом тепловыделения  t=40лет  , примерно 2,5% за год.</a:t>
            </a:r>
          </a:p>
          <a:p>
            <a:pPr defTabSz="345027">
              <a:defRPr sz="3800"/>
            </a:pPr>
            <a:r>
              <a:rPr lang="ru-RU" sz="1700" dirty="0"/>
              <a:t>Последовательное тепловыделение по  скважинам, каждый ряд запускается в течении одного года, т.е. 28 лет на загрузку всего захоронения ВАО (участи 1 и 2)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64" y="980728"/>
            <a:ext cx="1908749" cy="26785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29883" y="795986"/>
            <a:ext cx="44877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/>
              <a:t>Конфигурация захоронения ВАО</a:t>
            </a:r>
          </a:p>
        </p:txBody>
      </p:sp>
    </p:spTree>
    <p:extLst>
      <p:ext uri="{BB962C8B-B14F-4D97-AF65-F5344CB8AC3E}">
        <p14:creationId xmlns:p14="http://schemas.microsoft.com/office/powerpoint/2010/main" val="2037073631"/>
      </p:ext>
    </p:extLst>
  </p:cSld>
  <p:clrMapOvr>
    <a:masterClrMapping/>
  </p:clrMapOvr>
  <p:transition spd="med" advTm="668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7" y="501477"/>
            <a:ext cx="9144000" cy="313932"/>
          </a:xfrm>
        </p:spPr>
        <p:txBody>
          <a:bodyPr/>
          <a:lstStyle/>
          <a:p>
            <a:pPr algn="ctr"/>
            <a:r>
              <a:rPr lang="ru-RU" sz="2400" dirty="0" smtClean="0"/>
              <a:t>Сеточные </a:t>
            </a:r>
            <a:r>
              <a:rPr lang="ru-RU" sz="2400" dirty="0"/>
              <a:t>модели  для проекта ПГЗРО НКМ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316416" y="6597352"/>
            <a:ext cx="702168" cy="260648"/>
          </a:xfrm>
        </p:spPr>
        <p:txBody>
          <a:bodyPr/>
          <a:lstStyle/>
          <a:p>
            <a:pPr>
              <a:defRPr/>
            </a:pPr>
            <a:fld id="{B15124C9-B6DA-4EE6-8356-D6B854B1526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33" y="1916832"/>
            <a:ext cx="3771034" cy="1356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4347134"/>
            <a:ext cx="2400563" cy="2106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86" y="3651076"/>
            <a:ext cx="4371088" cy="3090292"/>
          </a:xfrm>
          <a:prstGeom prst="rect">
            <a:avLst/>
          </a:prstGeom>
        </p:spPr>
      </p:pic>
      <p:sp>
        <p:nvSpPr>
          <p:cNvPr id="11" name="Объект 4"/>
          <p:cNvSpPr txBox="1">
            <a:spLocks/>
          </p:cNvSpPr>
          <p:nvPr/>
        </p:nvSpPr>
        <p:spPr bwMode="auto">
          <a:xfrm>
            <a:off x="35496" y="3861053"/>
            <a:ext cx="3322712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150" lvl="1" indent="0" defTabSz="914320">
              <a:buClr>
                <a:srgbClr val="4987E3"/>
              </a:buClr>
              <a:buNone/>
            </a:pPr>
            <a:r>
              <a:rPr lang="ru-RU" sz="1800" dirty="0">
                <a:solidFill>
                  <a:srgbClr val="000000"/>
                </a:solidFill>
              </a:rPr>
              <a:t>Скважина с контейнерами и ближайшей породой</a:t>
            </a:r>
          </a:p>
        </p:txBody>
      </p:sp>
      <p:sp>
        <p:nvSpPr>
          <p:cNvPr id="12" name="Объект 4"/>
          <p:cNvSpPr txBox="1">
            <a:spLocks/>
          </p:cNvSpPr>
          <p:nvPr/>
        </p:nvSpPr>
        <p:spPr bwMode="auto">
          <a:xfrm>
            <a:off x="3869922" y="1321274"/>
            <a:ext cx="4901716" cy="54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150" lvl="1" indent="0" defTabSz="914320">
              <a:buClr>
                <a:srgbClr val="4987E3"/>
              </a:buClr>
              <a:buNone/>
            </a:pPr>
            <a:r>
              <a:rPr lang="ru-RU" sz="1800" dirty="0">
                <a:solidFill>
                  <a:srgbClr val="000000"/>
                </a:solidFill>
              </a:rPr>
              <a:t>Скважины с контейнерами РАО класса 1</a:t>
            </a:r>
          </a:p>
          <a:p>
            <a:pPr marL="457150" lvl="1" indent="0" defTabSz="914320">
              <a:buClr>
                <a:srgbClr val="4987E3"/>
              </a:buClr>
              <a:buNone/>
            </a:pPr>
            <a:r>
              <a:rPr lang="ru-RU" sz="1800" dirty="0">
                <a:solidFill>
                  <a:srgbClr val="000000"/>
                </a:solidFill>
              </a:rPr>
              <a:t>и горизонтальные коридоры</a:t>
            </a:r>
          </a:p>
        </p:txBody>
      </p:sp>
      <p:sp>
        <p:nvSpPr>
          <p:cNvPr id="13" name="Объект 4"/>
          <p:cNvSpPr txBox="1">
            <a:spLocks/>
          </p:cNvSpPr>
          <p:nvPr/>
        </p:nvSpPr>
        <p:spPr bwMode="auto">
          <a:xfrm>
            <a:off x="4387316" y="3201831"/>
            <a:ext cx="3322712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150" lvl="1" indent="0" defTabSz="914320">
              <a:buClr>
                <a:srgbClr val="4987E3"/>
              </a:buClr>
              <a:buNone/>
            </a:pPr>
            <a:r>
              <a:rPr lang="ru-RU" sz="1800" dirty="0">
                <a:solidFill>
                  <a:srgbClr val="000000"/>
                </a:solidFill>
              </a:rPr>
              <a:t>Подземная часть ПГЗРО с окружающей породой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" y="1768472"/>
            <a:ext cx="2400856" cy="1750077"/>
          </a:xfrm>
          <a:prstGeom prst="rect">
            <a:avLst/>
          </a:prstGeom>
        </p:spPr>
      </p:pic>
      <p:pic>
        <p:nvPicPr>
          <p:cNvPr id="15" name="image15.pn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249742" y="1768472"/>
            <a:ext cx="1782198" cy="1912556"/>
          </a:xfrm>
          <a:prstGeom prst="rect">
            <a:avLst/>
          </a:prstGeom>
          <a:ln/>
        </p:spPr>
      </p:pic>
      <p:sp>
        <p:nvSpPr>
          <p:cNvPr id="16" name="Объект 4"/>
          <p:cNvSpPr>
            <a:spLocks noGrp="1"/>
          </p:cNvSpPr>
          <p:nvPr>
            <p:ph idx="1"/>
          </p:nvPr>
        </p:nvSpPr>
        <p:spPr>
          <a:xfrm>
            <a:off x="439866" y="1265868"/>
            <a:ext cx="2918342" cy="35545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ru-RU" sz="1800" dirty="0"/>
              <a:t>Отдельного контейнера</a:t>
            </a:r>
          </a:p>
        </p:txBody>
      </p:sp>
    </p:spTree>
    <p:extLst>
      <p:ext uri="{BB962C8B-B14F-4D97-AF65-F5344CB8AC3E}">
        <p14:creationId xmlns:p14="http://schemas.microsoft.com/office/powerpoint/2010/main" val="2132260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8604448" y="6597352"/>
            <a:ext cx="478456" cy="26064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 dirty="0"/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0" y="497878"/>
            <a:ext cx="9144000" cy="313932"/>
          </a:xfrm>
          <a:prstGeom prst="rect">
            <a:avLst/>
          </a:prstGeom>
        </p:spPr>
        <p:txBody>
          <a:bodyPr/>
          <a:lstStyle/>
          <a:p>
            <a:r>
              <a:rPr sz="2400" dirty="0" err="1"/>
              <a:t>Результаты</a:t>
            </a:r>
            <a:r>
              <a:rPr sz="2400" dirty="0"/>
              <a:t> </a:t>
            </a:r>
            <a:r>
              <a:rPr sz="2400" dirty="0" err="1"/>
              <a:t>расчета</a:t>
            </a:r>
            <a:r>
              <a:rPr sz="2400" dirty="0"/>
              <a:t> </a:t>
            </a:r>
            <a:r>
              <a:rPr sz="2400" dirty="0" err="1"/>
              <a:t>теплового</a:t>
            </a:r>
            <a:r>
              <a:rPr sz="2400" dirty="0"/>
              <a:t> </a:t>
            </a:r>
            <a:r>
              <a:rPr sz="2400" dirty="0" err="1"/>
              <a:t>режима</a:t>
            </a:r>
            <a:endParaRPr sz="2400" dirty="0"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404947" y="5739858"/>
            <a:ext cx="8334106" cy="600164"/>
          </a:xfrm>
          <a:prstGeom prst="rect">
            <a:avLst/>
          </a:prstGeom>
        </p:spPr>
        <p:txBody>
          <a:bodyPr/>
          <a:lstStyle/>
          <a:p>
            <a:pPr marL="0" indent="0" defTabSz="313968">
              <a:buNone/>
              <a:defRPr sz="4550"/>
            </a:pPr>
            <a:r>
              <a:rPr sz="2000" dirty="0" err="1"/>
              <a:t>Распределение</a:t>
            </a:r>
            <a:r>
              <a:rPr sz="2000" dirty="0"/>
              <a:t> </a:t>
            </a:r>
            <a:r>
              <a:rPr sz="2000" dirty="0" err="1"/>
              <a:t>температуры</a:t>
            </a:r>
            <a:r>
              <a:rPr sz="2000" dirty="0"/>
              <a:t> </a:t>
            </a:r>
            <a:r>
              <a:rPr sz="2000" dirty="0" err="1"/>
              <a:t>по</a:t>
            </a:r>
            <a:r>
              <a:rPr sz="2000" dirty="0"/>
              <a:t> </a:t>
            </a:r>
            <a:r>
              <a:rPr sz="2000" dirty="0" err="1"/>
              <a:t>горизонтальным</a:t>
            </a:r>
            <a:r>
              <a:rPr sz="2000" dirty="0"/>
              <a:t> </a:t>
            </a:r>
            <a:r>
              <a:rPr sz="2000" dirty="0" err="1"/>
              <a:t>срезам</a:t>
            </a:r>
            <a:r>
              <a:rPr sz="2000" dirty="0"/>
              <a:t> </a:t>
            </a:r>
          </a:p>
          <a:p>
            <a:pPr marL="0" indent="0" defTabSz="313968">
              <a:buNone/>
              <a:defRPr sz="4550"/>
            </a:pPr>
            <a:r>
              <a:rPr sz="2000" dirty="0"/>
              <a:t>(</a:t>
            </a:r>
            <a:r>
              <a:rPr sz="2000" dirty="0" err="1"/>
              <a:t>для</a:t>
            </a:r>
            <a:r>
              <a:rPr sz="2000" dirty="0"/>
              <a:t> </a:t>
            </a:r>
            <a:r>
              <a:rPr sz="2000" dirty="0" err="1"/>
              <a:t>момента</a:t>
            </a:r>
            <a:r>
              <a:rPr sz="2000" dirty="0"/>
              <a:t> </a:t>
            </a:r>
            <a:r>
              <a:rPr sz="2000" dirty="0" err="1"/>
              <a:t>времени</a:t>
            </a:r>
            <a:r>
              <a:rPr sz="2000" b="1" dirty="0"/>
              <a:t> t=55 </a:t>
            </a:r>
            <a:r>
              <a:rPr sz="2000" b="1" dirty="0" err="1"/>
              <a:t>лет</a:t>
            </a:r>
            <a:r>
              <a:rPr sz="2000" dirty="0"/>
              <a:t>)</a:t>
            </a:r>
          </a:p>
        </p:txBody>
      </p:sp>
      <p:pic>
        <p:nvPicPr>
          <p:cNvPr id="103" name="image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6378" y="1144019"/>
            <a:ext cx="5351247" cy="45699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8597858"/>
      </p:ext>
    </p:extLst>
  </p:cSld>
  <p:clrMapOvr>
    <a:masterClrMapping/>
  </p:clrMapOvr>
  <p:transition spd="med" advTm="1987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2D287-1525-43D8-ABB2-020ED0BACA1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7878"/>
            <a:ext cx="9144000" cy="313932"/>
          </a:xfrm>
        </p:spPr>
        <p:txBody>
          <a:bodyPr/>
          <a:lstStyle/>
          <a:p>
            <a:r>
              <a:rPr lang="ru-RU" altLang="ru-RU" sz="2400" dirty="0" smtClean="0"/>
              <a:t>Область применения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280920" cy="497213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МКЭ программа </a:t>
            </a:r>
            <a:r>
              <a:rPr lang="en-US" sz="2400" dirty="0" smtClean="0"/>
              <a:t>FENIA (</a:t>
            </a:r>
            <a:r>
              <a:rPr lang="ru-RU" sz="2400" dirty="0" err="1"/>
              <a:t>Finite</a:t>
            </a:r>
            <a:r>
              <a:rPr lang="ru-RU" sz="2400" dirty="0"/>
              <a:t> </a:t>
            </a:r>
            <a:r>
              <a:rPr lang="ru-RU" sz="2400" dirty="0" err="1"/>
              <a:t>Element</a:t>
            </a:r>
            <a:r>
              <a:rPr lang="ru-RU" sz="2400" dirty="0"/>
              <a:t> </a:t>
            </a:r>
            <a:r>
              <a:rPr lang="ru-RU" sz="2400" dirty="0" err="1"/>
              <a:t>Nonlinear</a:t>
            </a:r>
            <a:r>
              <a:rPr lang="ru-RU" sz="2400" dirty="0"/>
              <a:t> </a:t>
            </a:r>
            <a:r>
              <a:rPr lang="ru-RU" sz="2400" dirty="0" err="1"/>
              <a:t>Incremental</a:t>
            </a:r>
            <a:r>
              <a:rPr lang="ru-RU" sz="2400" dirty="0"/>
              <a:t> </a:t>
            </a:r>
            <a:r>
              <a:rPr lang="ru-RU" sz="2400" dirty="0" err="1"/>
              <a:t>Analysis</a:t>
            </a:r>
            <a:r>
              <a:rPr lang="en-US" sz="2400" dirty="0" smtClean="0"/>
              <a:t>)</a:t>
            </a:r>
            <a:r>
              <a:rPr lang="ru-RU" sz="2400" dirty="0" smtClean="0"/>
              <a:t> позволяет </a:t>
            </a:r>
            <a:r>
              <a:rPr lang="ru-RU" sz="2400" dirty="0"/>
              <a:t>в 3D постановке моделировать </a:t>
            </a:r>
            <a:endParaRPr lang="ru-RU" sz="2400" dirty="0" smtClean="0"/>
          </a:p>
          <a:p>
            <a:r>
              <a:rPr lang="ru-RU" sz="2400" dirty="0" smtClean="0"/>
              <a:t>задачи </a:t>
            </a:r>
            <a:r>
              <a:rPr lang="ru-RU" sz="2400" dirty="0"/>
              <a:t>расчета распространения тепла с учетом объемного тепловыделения и изменения теплофизических свойств материалов, </a:t>
            </a:r>
            <a:endParaRPr lang="en-US" sz="2400" dirty="0" smtClean="0"/>
          </a:p>
          <a:p>
            <a:r>
              <a:rPr lang="ru-RU" sz="2400" dirty="0" smtClean="0"/>
              <a:t>Квазистатические и динамические задачи определения НДС и прочности </a:t>
            </a:r>
            <a:r>
              <a:rPr lang="ru-RU" sz="2400" dirty="0"/>
              <a:t>под действием силовых нагрузок, изменяемых во времени и пространстве, и  </a:t>
            </a:r>
            <a:endParaRPr lang="en-US" sz="2400" dirty="0" smtClean="0"/>
          </a:p>
          <a:p>
            <a:r>
              <a:rPr lang="ru-RU" sz="2400" dirty="0" err="1" smtClean="0"/>
              <a:t>термомеханики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тепло+НДС</a:t>
            </a:r>
            <a:r>
              <a:rPr lang="ru-RU" sz="2400" dirty="0"/>
              <a:t>) конструкций, находящихся под воздействием силовых (силы веса, тектонические напряжения и т.д.) и тепловых </a:t>
            </a:r>
            <a:r>
              <a:rPr lang="ru-RU" sz="2400" dirty="0" smtClean="0"/>
              <a:t>нагрузок</a:t>
            </a:r>
            <a:r>
              <a:rPr lang="ru-RU" sz="2400" dirty="0"/>
              <a:t>,</a:t>
            </a:r>
            <a:endParaRPr lang="en-US" sz="2400" dirty="0" smtClean="0"/>
          </a:p>
          <a:p>
            <a:r>
              <a:rPr lang="ru-RU" sz="2400" dirty="0" smtClean="0"/>
              <a:t>Частоты и формы собственных колебаний упругих конструкций.</a:t>
            </a:r>
          </a:p>
          <a:p>
            <a:pPr lvl="1"/>
            <a:endParaRPr lang="ru-RU" sz="1800" dirty="0" smtClean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8639985" y="6597352"/>
            <a:ext cx="442919" cy="2540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 dirty="0"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0" y="497878"/>
            <a:ext cx="9144000" cy="313932"/>
          </a:xfrm>
          <a:prstGeom prst="rect">
            <a:avLst/>
          </a:prstGeom>
        </p:spPr>
        <p:txBody>
          <a:bodyPr/>
          <a:lstStyle/>
          <a:p>
            <a:r>
              <a:rPr sz="2400" dirty="0" err="1"/>
              <a:t>Результаты</a:t>
            </a:r>
            <a:r>
              <a:rPr sz="2400" dirty="0"/>
              <a:t> </a:t>
            </a:r>
            <a:r>
              <a:rPr sz="2400" dirty="0" err="1"/>
              <a:t>расчета</a:t>
            </a:r>
            <a:r>
              <a:rPr sz="2400" dirty="0"/>
              <a:t> </a:t>
            </a:r>
            <a:r>
              <a:rPr sz="2400" dirty="0" err="1"/>
              <a:t>теплового</a:t>
            </a:r>
            <a:r>
              <a:rPr sz="2400" dirty="0"/>
              <a:t> </a:t>
            </a:r>
            <a:r>
              <a:rPr sz="2400" dirty="0" err="1"/>
              <a:t>режима</a:t>
            </a:r>
            <a:endParaRPr sz="2400" dirty="0"/>
          </a:p>
        </p:txBody>
      </p:sp>
      <p:pic>
        <p:nvPicPr>
          <p:cNvPr id="112" name="image2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0477" y="958558"/>
            <a:ext cx="2788959" cy="2610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1026" y="958558"/>
            <a:ext cx="2788959" cy="2610427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hape 114"/>
          <p:cNvSpPr/>
          <p:nvPr/>
        </p:nvSpPr>
        <p:spPr>
          <a:xfrm>
            <a:off x="435563" y="1817976"/>
            <a:ext cx="2674045" cy="89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004" tIns="30004" rIns="30004" bIns="30004" anchor="ctr">
            <a:spAutoFit/>
          </a:bodyPr>
          <a:lstStyle/>
          <a:p>
            <a:pPr algn="l" defTabSz="384024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t>Распределение температуры по линии по x центр</a:t>
            </a:r>
          </a:p>
        </p:txBody>
      </p:sp>
      <p:pic>
        <p:nvPicPr>
          <p:cNvPr id="115" name="image3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26076" y="3550993"/>
            <a:ext cx="2737052" cy="2561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3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76979" y="3550993"/>
            <a:ext cx="2737052" cy="256184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435561" y="4287000"/>
            <a:ext cx="2894334" cy="89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0004" tIns="30004" rIns="30004" bIns="30004" anchor="ctr">
            <a:spAutoFit/>
          </a:bodyPr>
          <a:lstStyle>
            <a:lvl1pPr algn="l"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Зависимость температуры от времени в точках участков 1 и 2</a:t>
            </a:r>
          </a:p>
        </p:txBody>
      </p:sp>
    </p:spTree>
    <p:extLst>
      <p:ext uri="{BB962C8B-B14F-4D97-AF65-F5344CB8AC3E}">
        <p14:creationId xmlns:p14="http://schemas.microsoft.com/office/powerpoint/2010/main" val="3542906782"/>
      </p:ext>
    </p:extLst>
  </p:cSld>
  <p:clrMapOvr>
    <a:masterClrMapping/>
  </p:clrMapOvr>
  <p:transition spd="med" advTm="1425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471717"/>
            <a:ext cx="9144000" cy="3662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Изменение теплового режима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45" y="1086443"/>
            <a:ext cx="8979996" cy="49243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ru-RU" sz="1300" dirty="0">
                <a:latin typeface="+mj-lt"/>
              </a:rPr>
              <a:t>Распределение температуры по времени </a:t>
            </a:r>
            <a:r>
              <a:rPr lang="en-US" sz="1300" dirty="0">
                <a:latin typeface="+mj-lt"/>
              </a:rPr>
              <a:t>t</a:t>
            </a:r>
            <a:r>
              <a:rPr lang="ru-RU" sz="1300" dirty="0">
                <a:latin typeface="+mj-lt"/>
              </a:rPr>
              <a:t>=0 - 300 лет. (горизонтальный разрез по центрам скважин и вертикальный разрез по средине участков, нормально к оси </a:t>
            </a:r>
            <a:r>
              <a:rPr lang="en-US" sz="1300" dirty="0">
                <a:latin typeface="+mj-lt"/>
              </a:rPr>
              <a:t>Y</a:t>
            </a:r>
            <a:r>
              <a:rPr lang="ru-RU" sz="1300" dirty="0">
                <a:latin typeface="+mj-lt"/>
              </a:rPr>
              <a:t>).  </a:t>
            </a:r>
          </a:p>
        </p:txBody>
      </p:sp>
      <p:pic>
        <p:nvPicPr>
          <p:cNvPr id="7" name="nkm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5" y="1639671"/>
            <a:ext cx="7442741" cy="34455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5248075"/>
            <a:ext cx="7884876" cy="1085219"/>
          </a:xfrm>
          <a:prstGeom prst="rect">
            <a:avLst/>
          </a:prstGeom>
        </p:spPr>
        <p:txBody>
          <a:bodyPr wrap="square" lIns="38402" tIns="19202" rIns="38402" bIns="19202">
            <a:spAutoFit/>
          </a:bodyPr>
          <a:lstStyle/>
          <a:p>
            <a:pPr algn="l">
              <a:defRPr sz="3800" b="1"/>
            </a:pPr>
            <a:r>
              <a:rPr lang="ru-RU" sz="1700" dirty="0">
                <a:latin typeface="+mj-lt"/>
              </a:rPr>
              <a:t>Тепловыделение РАО  1 и 1,5 кВт/м³ на участках 1 и 2 с экспоненциальным спадом тепловыделения  t=40лет. </a:t>
            </a:r>
          </a:p>
          <a:p>
            <a:pPr algn="l">
              <a:defRPr sz="3800" b="1"/>
            </a:pPr>
            <a:r>
              <a:rPr lang="ru-RU" sz="1700" dirty="0">
                <a:latin typeface="+mj-lt"/>
              </a:rPr>
              <a:t>Каждый ряд запускается в течении одного года (начинается тепловыделение), т.е. 28 лет на загрузку всего захоронения ВАО</a:t>
            </a:r>
          </a:p>
        </p:txBody>
      </p:sp>
    </p:spTree>
    <p:extLst>
      <p:ext uri="{BB962C8B-B14F-4D97-AF65-F5344CB8AC3E}">
        <p14:creationId xmlns:p14="http://schemas.microsoft.com/office/powerpoint/2010/main" val="691719394"/>
      </p:ext>
    </p:extLst>
  </p:cSld>
  <p:clrMapOvr>
    <a:masterClrMapping/>
  </p:clrMapOvr>
  <p:transition advTm="14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92" objId="7"/>
        <p14:triggerEvt type="onClick" time="1992" objId="7"/>
        <p14:stopEvt time="13055" objId="7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76456" y="6594597"/>
            <a:ext cx="406449" cy="263403"/>
          </a:xfrm>
          <a:prstGeom prst="rect">
            <a:avLst/>
          </a:prstGeom>
        </p:spPr>
        <p:txBody>
          <a:bodyPr lIns="38405" tIns="19202" rIns="38405" bIns="19202"/>
          <a:lstStyle/>
          <a:p>
            <a:fld id="{86CB4B4D-7CA3-9044-876B-883B54F8677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2682310"/>
            <a:ext cx="7772400" cy="366254"/>
          </a:xfrm>
        </p:spPr>
        <p:txBody>
          <a:bodyPr/>
          <a:lstStyle/>
          <a:p>
            <a:r>
              <a:rPr lang="ru-RU" dirty="0" smtClean="0"/>
              <a:t>Изменение напряжений в породе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7514" y="1400402"/>
            <a:ext cx="8640960" cy="337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Эффективные (</a:t>
            </a:r>
            <a:r>
              <a:rPr lang="ru-RU" b="1" dirty="0" err="1">
                <a:solidFill>
                  <a:schemeClr val="accent1"/>
                </a:solidFill>
              </a:rPr>
              <a:t>Мизеса</a:t>
            </a:r>
            <a:r>
              <a:rPr lang="ru-RU" b="1" dirty="0">
                <a:solidFill>
                  <a:schemeClr val="accent1"/>
                </a:solidFill>
              </a:rPr>
              <a:t>) напряжения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chemeClr val="accent1"/>
                </a:solidFill>
              </a:rPr>
              <a:t>в зависимости от температуры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61" y="2702059"/>
            <a:ext cx="1930874" cy="143987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08" y="2699122"/>
            <a:ext cx="1789731" cy="144995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46" y="2706273"/>
            <a:ext cx="1971219" cy="1435658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61" y="4689143"/>
            <a:ext cx="1930874" cy="153897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13" y="4689143"/>
            <a:ext cx="1794224" cy="153897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46" y="4689143"/>
            <a:ext cx="1971219" cy="1537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0661" y="2076004"/>
            <a:ext cx="7236804" cy="337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3" spcCol="16002" rtlCol="0" anchor="ctr">
            <a:spAutoFit/>
          </a:bodyPr>
          <a:lstStyle/>
          <a:p>
            <a:r>
              <a:rPr lang="en-US" dirty="0"/>
              <a:t>0 </a:t>
            </a:r>
            <a:r>
              <a:rPr lang="ru-RU" dirty="0"/>
              <a:t>лет</a:t>
            </a:r>
            <a:endParaRPr lang="en-US" dirty="0"/>
          </a:p>
          <a:p>
            <a:r>
              <a:rPr lang="en-US" dirty="0"/>
              <a:t>54 </a:t>
            </a:r>
            <a:r>
              <a:rPr lang="ru-RU" dirty="0"/>
              <a:t>года</a:t>
            </a:r>
            <a:endParaRPr lang="en-US" dirty="0"/>
          </a:p>
          <a:p>
            <a:r>
              <a:rPr lang="en-US" dirty="0"/>
              <a:t>103 </a:t>
            </a:r>
            <a:r>
              <a:rPr lang="ru-RU" dirty="0"/>
              <a:t>года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6267" y="3231615"/>
            <a:ext cx="1714691" cy="3375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r>
              <a:rPr lang="ru-RU" dirty="0"/>
              <a:t>Температура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076030"/>
            <a:ext cx="1520661" cy="6145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r>
              <a:rPr lang="ru-RU" dirty="0" smtClean="0"/>
              <a:t>Напряжения</a:t>
            </a:r>
          </a:p>
          <a:p>
            <a:r>
              <a:rPr lang="ru-RU" dirty="0" err="1"/>
              <a:t>Мизеса</a:t>
            </a:r>
            <a:endParaRPr lang="ru-RU" dirty="0"/>
          </a:p>
        </p:txBody>
      </p:sp>
      <p:sp>
        <p:nvSpPr>
          <p:cNvPr id="18" name="Shape 111"/>
          <p:cNvSpPr txBox="1">
            <a:spLocks/>
          </p:cNvSpPr>
          <p:nvPr/>
        </p:nvSpPr>
        <p:spPr bwMode="auto">
          <a:xfrm>
            <a:off x="0" y="497878"/>
            <a:ext cx="9144000" cy="31393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400" kern="0" dirty="0" smtClean="0"/>
              <a:t>Результаты расчета НДС</a:t>
            </a:r>
            <a:endParaRPr lang="ru-RU" sz="2400" kern="0" dirty="0"/>
          </a:p>
        </p:txBody>
      </p:sp>
    </p:spTree>
    <p:extLst>
      <p:ext uri="{BB962C8B-B14F-4D97-AF65-F5344CB8AC3E}">
        <p14:creationId xmlns:p14="http://schemas.microsoft.com/office/powerpoint/2010/main" val="2912772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76456" y="6594597"/>
            <a:ext cx="406449" cy="263403"/>
          </a:xfrm>
          <a:prstGeom prst="rect">
            <a:avLst/>
          </a:prstGeom>
        </p:spPr>
        <p:txBody>
          <a:bodyPr lIns="38405" tIns="19202" rIns="38405" bIns="19202"/>
          <a:lstStyle/>
          <a:p>
            <a:fld id="{86CB4B4D-7CA3-9044-876B-883B54F8677D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847366"/>
            <a:ext cx="8640960" cy="399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r>
              <a:rPr lang="ru-RU" sz="2200" b="1" dirty="0" err="1" smtClean="0">
                <a:solidFill>
                  <a:schemeClr val="accent1"/>
                </a:solidFill>
              </a:rPr>
              <a:t>Претестовые</a:t>
            </a:r>
            <a:r>
              <a:rPr lang="ru-RU" sz="2200" b="1" dirty="0" smtClean="0">
                <a:solidFill>
                  <a:schemeClr val="accent1"/>
                </a:solidFill>
              </a:rPr>
              <a:t> расчеты</a:t>
            </a:r>
            <a:endParaRPr lang="ru-RU" sz="2200" b="1" dirty="0">
              <a:solidFill>
                <a:schemeClr val="accent1"/>
              </a:solidFill>
            </a:endParaRPr>
          </a:p>
        </p:txBody>
      </p:sp>
      <p:sp>
        <p:nvSpPr>
          <p:cNvPr id="18" name="Shape 111"/>
          <p:cNvSpPr txBox="1">
            <a:spLocks/>
          </p:cNvSpPr>
          <p:nvPr/>
        </p:nvSpPr>
        <p:spPr bwMode="auto">
          <a:xfrm>
            <a:off x="0" y="497878"/>
            <a:ext cx="9144000" cy="31393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400" kern="0" dirty="0" smtClean="0"/>
              <a:t>Планируемый эксперимент в ПИЛ</a:t>
            </a:r>
            <a:endParaRPr lang="ru-RU" sz="2400" kern="0" dirty="0"/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" y="1889490"/>
            <a:ext cx="2357755" cy="1899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338" y="1403484"/>
            <a:ext cx="5216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Расположение скважин в </a:t>
            </a:r>
            <a:r>
              <a:rPr lang="ru-RU" dirty="0" smtClean="0"/>
              <a:t>туннеле и контейнер</a:t>
            </a:r>
            <a:endParaRPr lang="ru-RU" dirty="0"/>
          </a:p>
        </p:txBody>
      </p:sp>
      <p:pic>
        <p:nvPicPr>
          <p:cNvPr id="20" name="Рисунок 1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00" y="1922634"/>
            <a:ext cx="978572" cy="1773810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756" y="1925940"/>
            <a:ext cx="2907932" cy="16011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42263" y="1412776"/>
            <a:ext cx="339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Распределение температуры 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4" y="4325156"/>
            <a:ext cx="4240530" cy="229679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24889" y="3775673"/>
            <a:ext cx="3731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Параметр прочности </a:t>
            </a:r>
            <a:r>
              <a:rPr lang="ru-RU" dirty="0"/>
              <a:t>стальной </a:t>
            </a:r>
            <a:r>
              <a:rPr lang="ru-RU" dirty="0" smtClean="0"/>
              <a:t>оболочки</a:t>
            </a:r>
            <a:endParaRPr lang="ru-RU" dirty="0"/>
          </a:p>
        </p:txBody>
      </p:sp>
      <p:pic>
        <p:nvPicPr>
          <p:cNvPr id="23" name="Рисунок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05178"/>
            <a:ext cx="2861945" cy="193675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4841" y="37170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Параметр </a:t>
            </a:r>
            <a:r>
              <a:rPr lang="ru-RU" dirty="0"/>
              <a:t>прочности </a:t>
            </a:r>
            <a:r>
              <a:rPr lang="ru-RU" dirty="0" smtClean="0"/>
              <a:t> </a:t>
            </a:r>
            <a:r>
              <a:rPr lang="ru-RU" dirty="0"/>
              <a:t>вмещающей </a:t>
            </a:r>
            <a:r>
              <a:rPr lang="ru-RU" dirty="0" smtClean="0"/>
              <a:t>пород</a:t>
            </a:r>
            <a:r>
              <a:rPr lang="ru-RU" dirty="0"/>
              <a:t>ы</a:t>
            </a:r>
          </a:p>
        </p:txBody>
      </p:sp>
    </p:spTree>
    <p:extLst>
      <p:ext uri="{BB962C8B-B14F-4D97-AF65-F5344CB8AC3E}">
        <p14:creationId xmlns:p14="http://schemas.microsoft.com/office/powerpoint/2010/main" val="405863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2" y="299759"/>
            <a:ext cx="9144000" cy="3662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4A596-288E-4A31-9566-C0266CDFA9C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www.ibrae.ac.ru</a:t>
            </a: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899989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4800" b="1" dirty="0" smtClean="0">
                <a:solidFill>
                  <a:srgbClr val="002060"/>
                </a:solidFill>
                <a:latin typeface="Segoe Script" pitchFamily="34" charset="0"/>
              </a:rPr>
              <a:t>Спасибо за внимание</a:t>
            </a:r>
            <a:r>
              <a:rPr lang="ru-RU" sz="4800" dirty="0" smtClean="0">
                <a:solidFill>
                  <a:srgbClr val="002060"/>
                </a:solidFill>
                <a:latin typeface="Segoe Script" pitchFamily="34" charset="0"/>
              </a:rPr>
              <a:t>!</a:t>
            </a:r>
            <a:endParaRPr lang="ru-RU" sz="4800" dirty="0">
              <a:solidFill>
                <a:srgbClr val="002060"/>
              </a:solidFill>
              <a:latin typeface="Segoe Script" pitchFamily="34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ru-RU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61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2D287-1525-43D8-ABB2-020ED0BACA1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97878"/>
            <a:ext cx="9144000" cy="313932"/>
          </a:xfrm>
        </p:spPr>
        <p:txBody>
          <a:bodyPr/>
          <a:lstStyle/>
          <a:p>
            <a:r>
              <a:rPr lang="ru-RU" altLang="ru-RU" sz="2400" dirty="0" smtClean="0"/>
              <a:t>Функциональные возможности ПС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040" y="1373085"/>
            <a:ext cx="8640960" cy="462126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ru-RU" altLang="ru-RU" sz="1800" b="1" dirty="0" smtClean="0"/>
              <a:t>Моделируемые процессы:</a:t>
            </a:r>
            <a:endParaRPr lang="ru-RU" altLang="ru-RU" sz="1800" dirty="0" smtClean="0"/>
          </a:p>
          <a:p>
            <a:pPr lvl="0"/>
            <a:r>
              <a:rPr lang="ru-RU" sz="1800" dirty="0"/>
              <a:t>Стационарные и </a:t>
            </a:r>
            <a:r>
              <a:rPr lang="ru-RU" sz="1800" dirty="0" smtClean="0"/>
              <a:t>нестационарные задачи теплопроводности;</a:t>
            </a:r>
          </a:p>
          <a:p>
            <a:pPr lvl="1"/>
            <a:r>
              <a:rPr lang="ru-RU" sz="1600" dirty="0" smtClean="0"/>
              <a:t>Объемное тепловыделение;</a:t>
            </a:r>
          </a:p>
          <a:p>
            <a:pPr lvl="1"/>
            <a:r>
              <a:rPr lang="ru-RU" sz="1600" dirty="0" smtClean="0"/>
              <a:t>Учет излучения и конвективного переноса тепла посредством эффективных тензоров теплопроводности;</a:t>
            </a:r>
            <a:endParaRPr lang="ru-RU" sz="1600" dirty="0"/>
          </a:p>
          <a:p>
            <a:pPr lvl="1"/>
            <a:r>
              <a:rPr lang="ru-RU" sz="1600" dirty="0" smtClean="0"/>
              <a:t>Учет зависимости теплофизических свойств от температуры и времени;</a:t>
            </a:r>
          </a:p>
          <a:p>
            <a:pPr lvl="0"/>
            <a:r>
              <a:rPr lang="ru-RU" sz="1800" dirty="0" smtClean="0"/>
              <a:t>Квазистационарные и динамические задачи расчета НДС</a:t>
            </a:r>
            <a:endParaRPr lang="ru-RU" sz="1800" dirty="0"/>
          </a:p>
          <a:p>
            <a:pPr lvl="1"/>
            <a:r>
              <a:rPr lang="ru-RU" sz="1600" dirty="0" smtClean="0"/>
              <a:t>Большие деформации (</a:t>
            </a:r>
            <a:r>
              <a:rPr lang="ru-RU" sz="1600" dirty="0" err="1" smtClean="0"/>
              <a:t>Лагранжевы</a:t>
            </a:r>
            <a:r>
              <a:rPr lang="ru-RU" sz="1600" dirty="0" smtClean="0"/>
              <a:t> сетки) и учет тепловатых деформаций;</a:t>
            </a:r>
          </a:p>
          <a:p>
            <a:pPr lvl="1"/>
            <a:r>
              <a:rPr lang="ru-RU" sz="1600" dirty="0" smtClean="0"/>
              <a:t>Линейные и нелинейные (зависящие от пути деформирования) модели материалов со свойствами зависящими от времени и температуры</a:t>
            </a:r>
          </a:p>
          <a:p>
            <a:pPr lvl="2"/>
            <a:r>
              <a:rPr lang="ru-RU" sz="1200" dirty="0" smtClean="0"/>
              <a:t>Упругопластические модели </a:t>
            </a:r>
            <a:r>
              <a:rPr lang="ru-RU" sz="1200" dirty="0" err="1" smtClean="0"/>
              <a:t>Мизеса</a:t>
            </a:r>
            <a:r>
              <a:rPr lang="ru-RU" sz="1200" dirty="0" smtClean="0"/>
              <a:t> с ассоциированным законом текучести (металлы);</a:t>
            </a:r>
          </a:p>
          <a:p>
            <a:pPr lvl="2"/>
            <a:r>
              <a:rPr lang="ru-RU" sz="1200" dirty="0" smtClean="0"/>
              <a:t>Упругопластические модели </a:t>
            </a:r>
            <a:r>
              <a:rPr lang="ru-RU" sz="1200" dirty="0" err="1" smtClean="0"/>
              <a:t>Друкера-Прагера</a:t>
            </a:r>
            <a:r>
              <a:rPr lang="ru-RU" sz="1200" dirty="0" smtClean="0"/>
              <a:t> (грунты, горная порода, бетон, …);</a:t>
            </a:r>
          </a:p>
          <a:p>
            <a:pPr lvl="2"/>
            <a:r>
              <a:rPr lang="ru-RU" sz="1200" dirty="0" smtClean="0"/>
              <a:t>Вязко-упругопластические модели материалов (ползучесть, металл при высоких температурах, глины, бентониты);</a:t>
            </a:r>
          </a:p>
          <a:p>
            <a:r>
              <a:rPr lang="ru-RU" sz="1800" dirty="0" smtClean="0"/>
              <a:t>Критерии прочности</a:t>
            </a:r>
          </a:p>
          <a:p>
            <a:pPr marL="742950" lvl="2" indent="-342900">
              <a:buClr>
                <a:schemeClr val="tx2"/>
              </a:buClr>
            </a:pPr>
            <a:r>
              <a:rPr lang="ru-RU" sz="1600" dirty="0" err="1" smtClean="0"/>
              <a:t>Губера-Мизеса</a:t>
            </a:r>
            <a:r>
              <a:rPr lang="ru-RU" sz="1600" dirty="0" smtClean="0"/>
              <a:t> для пластических материалов (металлов);</a:t>
            </a:r>
          </a:p>
          <a:p>
            <a:pPr marL="742950" lvl="2" indent="-342900">
              <a:buClr>
                <a:schemeClr val="tx2"/>
              </a:buClr>
            </a:pPr>
            <a:r>
              <a:rPr lang="ru-RU" sz="1600" dirty="0"/>
              <a:t>Мора-Кулона </a:t>
            </a:r>
            <a:r>
              <a:rPr lang="ru-RU" sz="1600" dirty="0" smtClean="0"/>
              <a:t>для горной породы и других материалов;</a:t>
            </a:r>
          </a:p>
          <a:p>
            <a:pPr marL="742950" lvl="2" indent="-342900">
              <a:buClr>
                <a:schemeClr val="tx2"/>
              </a:buClr>
            </a:pPr>
            <a:r>
              <a:rPr lang="ru-RU" sz="1600" dirty="0" err="1"/>
              <a:t>Хоека</a:t>
            </a:r>
            <a:r>
              <a:rPr lang="ru-RU" sz="1600" dirty="0"/>
              <a:t>-Брауна </a:t>
            </a:r>
            <a:r>
              <a:rPr lang="ru-RU" sz="1600" dirty="0" smtClean="0"/>
              <a:t>для грунтов и горной породы с учетом </a:t>
            </a:r>
            <a:r>
              <a:rPr lang="ru-RU" sz="1600" dirty="0" err="1" smtClean="0"/>
              <a:t>трещиноватости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ru-RU" smtClean="0"/>
              <a:t>www.ibrae.ac.ru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7629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844824"/>
            <a:ext cx="2768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633413"/>
          </a:xfrm>
        </p:spPr>
        <p:txBody>
          <a:bodyPr/>
          <a:lstStyle/>
          <a:p>
            <a:pPr eaLnBrk="1" hangingPunct="1"/>
            <a:r>
              <a:rPr lang="ru-RU" altLang="ru-RU" sz="2400" dirty="0" err="1" smtClean="0"/>
              <a:t>Конечно</a:t>
            </a:r>
            <a:r>
              <a:rPr lang="ru-RU" altLang="ru-RU" sz="2400" dirty="0" err="1" smtClean="0">
                <a:sym typeface="Symbol" pitchFamily="18" charset="2"/>
              </a:rPr>
              <a:t></a:t>
            </a:r>
            <a:r>
              <a:rPr lang="ru-RU" altLang="ru-RU" sz="2400" dirty="0" err="1" smtClean="0"/>
              <a:t>элементная</a:t>
            </a:r>
            <a:r>
              <a:rPr lang="ru-RU" altLang="ru-RU" sz="2400" dirty="0" smtClean="0"/>
              <a:t> дискретизация. Функции формы</a:t>
            </a:r>
            <a:endParaRPr lang="en-US" altLang="ru-RU" sz="2400" dirty="0" smtClean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196752"/>
            <a:ext cx="8820150" cy="2723823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/>
              <a:t>Используются </a:t>
            </a:r>
            <a:r>
              <a:rPr lang="ru-RU" sz="2000" dirty="0" err="1" smtClean="0"/>
              <a:t>изопараметрические</a:t>
            </a:r>
            <a:r>
              <a:rPr lang="ru-RU" sz="2000" dirty="0" smtClean="0"/>
              <a:t> конечные элементы (КЭ)</a:t>
            </a:r>
            <a:endParaRPr lang="ru-RU" altLang="ru-RU" sz="2000" dirty="0" smtClean="0"/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  <a:p>
            <a:pPr marL="0" indent="0" eaLnBrk="1" hangingPunct="1">
              <a:buFontTx/>
              <a:buNone/>
              <a:defRPr/>
            </a:pPr>
            <a:endParaRPr lang="ru-RU" altLang="ru-RU" sz="2800" dirty="0" smtClean="0"/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434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F1D1DF-0D8B-4C15-953D-3E0191726896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pic>
        <p:nvPicPr>
          <p:cNvPr id="1434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74" y="1854349"/>
            <a:ext cx="30099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867007"/>
            <a:ext cx="3001962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4" y="2636912"/>
            <a:ext cx="74803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8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4349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778232"/>
              </p:ext>
            </p:extLst>
          </p:nvPr>
        </p:nvGraphicFramePr>
        <p:xfrm>
          <a:off x="1322015" y="3501008"/>
          <a:ext cx="5875337" cy="297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8" imgW="2781300" imgH="1397000" progId="Equation.DSMT4">
                  <p:embed/>
                </p:oleObj>
              </mc:Choice>
              <mc:Fallback>
                <p:oleObj name="Equation" r:id="rId8" imgW="2781300" imgH="139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015" y="3501008"/>
                        <a:ext cx="5875337" cy="297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658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398659"/>
            <a:ext cx="7210425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8-ми узловой гексаэдр</a:t>
            </a:r>
            <a:r>
              <a:rPr lang="ru-RU" altLang="ru-RU" sz="2400" b="1" dirty="0" smtClean="0"/>
              <a:t> </a:t>
            </a:r>
            <a:r>
              <a:rPr lang="ru-RU" altLang="ru-RU" sz="2400" dirty="0" smtClean="0"/>
              <a:t> 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7" name="Rectangle 13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8" name="Rectangle 15"/>
          <p:cNvSpPr>
            <a:spLocks noChangeArrowheads="1"/>
          </p:cNvSpPr>
          <p:nvPr/>
        </p:nvSpPr>
        <p:spPr bwMode="auto">
          <a:xfrm>
            <a:off x="0" y="3319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69" name="Rectangle 1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70" name="Rectangle 19"/>
          <p:cNvSpPr>
            <a:spLocks noChangeArrowheads="1"/>
          </p:cNvSpPr>
          <p:nvPr/>
        </p:nvSpPr>
        <p:spPr bwMode="auto">
          <a:xfrm>
            <a:off x="0" y="3284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537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C22C5C-F392-40DF-B572-493DAF028E1A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pic>
        <p:nvPicPr>
          <p:cNvPr id="15372" name="Рисунок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908050"/>
            <a:ext cx="59404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5374" name="Объект 5"/>
          <p:cNvGraphicFramePr>
            <a:graphicFrameLocks noChangeAspect="1"/>
          </p:cNvGraphicFramePr>
          <p:nvPr/>
        </p:nvGraphicFramePr>
        <p:xfrm>
          <a:off x="900113" y="4327525"/>
          <a:ext cx="69977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Equation" r:id="rId5" imgW="3886200" imgH="1016000" progId="Equation.DSMT4">
                  <p:embed/>
                </p:oleObj>
              </mc:Choice>
              <mc:Fallback>
                <p:oleObj name="Equation" r:id="rId5" imgW="3886200" imgH="1016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327525"/>
                        <a:ext cx="6997700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8215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5940425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8EED0E2-6F2F-4091-BBD5-A87936BEE598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6390" name="Объект 6"/>
          <p:cNvGraphicFramePr>
            <a:graphicFrameLocks noChangeAspect="1"/>
          </p:cNvGraphicFramePr>
          <p:nvPr/>
        </p:nvGraphicFramePr>
        <p:xfrm>
          <a:off x="1042988" y="4076700"/>
          <a:ext cx="5737225" cy="254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5" imgW="5740400" imgH="2540000" progId="Equation.DSMT4">
                  <p:embed/>
                </p:oleObj>
              </mc:Choice>
              <mc:Fallback>
                <p:oleObj name="Equation" r:id="rId5" imgW="5740400" imgH="254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076700"/>
                        <a:ext cx="5737225" cy="254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63746"/>
            <a:ext cx="8229600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20-ми узловой гексаэдр </a:t>
            </a:r>
          </a:p>
        </p:txBody>
      </p:sp>
    </p:spTree>
    <p:extLst>
      <p:ext uri="{BB962C8B-B14F-4D97-AF65-F5344CB8AC3E}">
        <p14:creationId xmlns:p14="http://schemas.microsoft.com/office/powerpoint/2010/main" val="21388611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63746"/>
            <a:ext cx="8229600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4-х узловой тетраэдр</a:t>
            </a:r>
          </a:p>
        </p:txBody>
      </p:sp>
      <p:sp>
        <p:nvSpPr>
          <p:cNvPr id="17411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F03F434-DE79-413F-9D8D-D22E23F5B519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7413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1052513"/>
            <a:ext cx="5940425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4" name="Объект 2"/>
          <p:cNvGraphicFramePr>
            <a:graphicFrameLocks noChangeAspect="1"/>
          </p:cNvGraphicFramePr>
          <p:nvPr/>
        </p:nvGraphicFramePr>
        <p:xfrm>
          <a:off x="311150" y="4581525"/>
          <a:ext cx="39639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" name="Equation" r:id="rId5" imgW="1816100" imgH="203200" progId="Equation.DSMT4">
                  <p:embed/>
                </p:oleObj>
              </mc:Choice>
              <mc:Fallback>
                <p:oleObj name="Equation" r:id="rId5" imgW="1816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4581525"/>
                        <a:ext cx="39639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5" name="Объект 4"/>
          <p:cNvGraphicFramePr>
            <a:graphicFrameLocks noChangeAspect="1"/>
          </p:cNvGraphicFramePr>
          <p:nvPr/>
        </p:nvGraphicFramePr>
        <p:xfrm>
          <a:off x="4787900" y="4581525"/>
          <a:ext cx="4233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7" name="Equation" r:id="rId7" imgW="2235200" imgH="228600" progId="Equation.DSMT4">
                  <p:embed/>
                </p:oleObj>
              </mc:Choice>
              <mc:Fallback>
                <p:oleObj name="Equation" r:id="rId7" imgW="2235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581525"/>
                        <a:ext cx="42338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7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7419" name="Объект 11"/>
          <p:cNvGraphicFramePr>
            <a:graphicFrameLocks noChangeAspect="1"/>
          </p:cNvGraphicFramePr>
          <p:nvPr/>
        </p:nvGraphicFramePr>
        <p:xfrm>
          <a:off x="1144588" y="5300663"/>
          <a:ext cx="6567487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8" name="Equation" r:id="rId9" imgW="2603500" imgH="228600" progId="Equation.DSMT4">
                  <p:embed/>
                </p:oleObj>
              </mc:Choice>
              <mc:Fallback>
                <p:oleObj name="Equation" r:id="rId9" imgW="26035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5300663"/>
                        <a:ext cx="6567487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022819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11359"/>
            <a:ext cx="8229600" cy="313932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10-и узловой тетраэдр </a:t>
            </a:r>
          </a:p>
        </p:txBody>
      </p:sp>
      <p:sp>
        <p:nvSpPr>
          <p:cNvPr id="18435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3611F0E-F0A4-451E-9D85-755C4EB78995}" type="slidenum">
              <a:rPr lang="ru-RU" altLang="ru-RU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0" y="65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440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95" y="908720"/>
            <a:ext cx="59404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41" name="Объект 6"/>
          <p:cNvGraphicFramePr>
            <a:graphicFrameLocks noChangeAspect="1"/>
          </p:cNvGraphicFramePr>
          <p:nvPr/>
        </p:nvGraphicFramePr>
        <p:xfrm>
          <a:off x="611188" y="4133850"/>
          <a:ext cx="33035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3" name="Equation" r:id="rId5" imgW="1816100" imgH="203200" progId="Equation.DSMT4">
                  <p:embed/>
                </p:oleObj>
              </mc:Choice>
              <mc:Fallback>
                <p:oleObj name="Equation" r:id="rId5" imgW="1816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133850"/>
                        <a:ext cx="330358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Объект 8"/>
          <p:cNvGraphicFramePr>
            <a:graphicFrameLocks noChangeAspect="1"/>
          </p:cNvGraphicFramePr>
          <p:nvPr/>
        </p:nvGraphicFramePr>
        <p:xfrm>
          <a:off x="4356100" y="4154488"/>
          <a:ext cx="423386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4" name="Equation" r:id="rId7" imgW="2235200" imgH="228600" progId="Equation.DSMT4">
                  <p:embed/>
                </p:oleObj>
              </mc:Choice>
              <mc:Fallback>
                <p:oleObj name="Equation" r:id="rId7" imgW="2235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154488"/>
                        <a:ext cx="423386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Rectangle 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8444" name="Rectangle 4"/>
          <p:cNvSpPr>
            <a:spLocks noChangeArrowheads="1"/>
          </p:cNvSpPr>
          <p:nvPr/>
        </p:nvSpPr>
        <p:spPr bwMode="auto">
          <a:xfrm>
            <a:off x="152400" y="808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t>;   </a:t>
            </a: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844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18446" name="Объект 16"/>
          <p:cNvGraphicFramePr>
            <a:graphicFrameLocks noChangeAspect="1"/>
          </p:cNvGraphicFramePr>
          <p:nvPr/>
        </p:nvGraphicFramePr>
        <p:xfrm>
          <a:off x="1971675" y="4687888"/>
          <a:ext cx="4416425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" name="Equation" r:id="rId9" imgW="2806700" imgH="1295400" progId="Equation.DSMT4">
                  <p:embed/>
                </p:oleObj>
              </mc:Choice>
              <mc:Fallback>
                <p:oleObj name="Equation" r:id="rId9" imgW="2806700" imgH="1295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687888"/>
                        <a:ext cx="4416425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5133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81&quot;/&gt;&lt;/object&gt;&lt;object type=&quot;3&quot; unique_id=&quot;10005&quot;&gt;&lt;property id=&quot;20148&quot; value=&quot;5&quot;/&gt;&lt;property id=&quot;20300&quot; value=&quot;Slide 2 - &amp;quot;Необходимость разработки расчетных кодов&amp;#x0D;&amp;#x0A;в атомной энергетике&amp;quot;&quot;/&gt;&lt;property id=&quot;20307&quot; value=&quot;458&quot;/&gt;&lt;/object&gt;&lt;object type=&quot;3&quot; unique_id=&quot;10006&quot;&gt;&lt;property id=&quot;20148&quot; value=&quot;5&quot;/&gt;&lt;property id=&quot;20300&quot; value=&quot;Slide 3 - &amp;quot;Современный уровень моделирования: &amp;#x0D;&amp;#x0A;сквозной код «СОКРАТ» &amp;quot;&quot;/&gt;&lt;property id=&quot;20307&quot; value=&quot;490&quot;/&gt;&lt;/object&gt;&lt;object type=&quot;3&quot; unique_id=&quot;10007&quot;&gt;&lt;property id=&quot;20148&quot; value=&quot;5&quot;/&gt;&lt;property id=&quot;20300&quot; value=&quot;Slide 4 - &amp;quot;«СОКРАТ» – базовые принципы&amp;quot;&quot;/&gt;&lt;property id=&quot;20307&quot; value=&quot;491&quot;/&gt;&lt;/object&gt;&lt;object type=&quot;3&quot; unique_id=&quot;10008&quot;&gt;&lt;property id=&quot;20148&quot; value=&quot;5&quot;/&gt;&lt;property id=&quot;20300&quot; value=&quot;Slide 5 - &amp;quot;Фрагменты матриц верификации кода «Сократ» в части  теплогидрав-лических процессов при запроектных авариях на АЭС В&quot;/&gt;&lt;property id=&quot;20307&quot; value=&quot;492&quot;/&gt;&lt;/object&gt;&lt;object type=&quot;3&quot; unique_id=&quot;10009&quot;&gt;&lt;property id=&quot;20148&quot; value=&quot;5&quot;/&gt;&lt;property id=&quot;20300&quot; value=&quot;Slide 6 - &amp;quot;Применения расчетного кода СОКРАТ  &amp;quot;&quot;/&gt;&lt;property id=&quot;20307&quot; value=&quot;493&quot;/&gt;&lt;/object&gt;&lt;object type=&quot;3&quot; unique_id=&quot;10010&quot;&gt;&lt;property id=&quot;20148&quot; value=&quot;5&quot;/&gt;&lt;property id=&quot;20300&quot; value=&quot;Slide 7 - &amp;quot;Проект по конверсии MELCOR&amp;quot;&quot;/&gt;&lt;property id=&quot;20307&quot; value=&quot;517&quot;/&gt;&lt;/object&gt;&lt;object type=&quot;3&quot; unique_id=&quot;10011&quot;&gt;&lt;property id=&quot;20148&quot; value=&quot;5&quot;/&gt;&lt;property id=&quot;20300&quot; value=&quot;Slide 8 - &amp;quot;Разработка интегрированной системы кодов для анализа&amp;#x0D;&amp;#x0A;и обоснования безопасности АЭС нового поколения&amp;quot;&quot;/&gt;&lt;property id=&quot;20307&quot; value=&quot;494&quot;/&gt;&lt;/object&gt;&lt;object type=&quot;3&quot; unique_id=&quot;10012&quot;&gt;&lt;property id=&quot;20148&quot; value=&quot;5&quot;/&gt;&lt;property id=&quot;20300&quot; value=&quot;Slide 9 - &amp;quot;Моделирование эксперимента AW-4 &amp;#x0D;&amp;#x0A;в проекте «РАСПЛАВ» ОЭСР  &amp;quot;&quot;/&gt;&lt;property id=&quot;20307&quot; value=&quot;518&quot;/&gt;&lt;/object&gt;&lt;object type=&quot;3&quot; unique_id=&quot;10013&quot;&gt;&lt;property id=&quot;20148&quot; value=&quot;5&quot;/&gt;&lt;property id=&quot;20300&quot; value=&quot;Slide 10 - &amp;quot;Основные тенденции в развитии расчетных кодов: коды нового поколения&amp;quot;&quot;/&gt;&lt;property id=&quot;20307&quot; value=&quot;521&quot;/&gt;&lt;/object&gt;&lt;object type=&quot;3&quot; unique_id=&quot;10014&quot;&gt;&lt;property id=&quot;20148&quot; value=&quot;5&quot;/&gt;&lt;property id=&quot;20300&quot; value=&quot;Slide 11 - &amp;quot;3D методы и модели тепло- и гидродинамики &amp;#x0D;&amp;#x0A;для моделирования двухфазных течений&amp;quot;&quot;/&gt;&lt;property id=&quot;20307&quot; value=&quot;511&quot;/&gt;&lt;/object&gt;&lt;object type=&quot;3&quot; unique_id=&quot;10015&quot;&gt;&lt;property id=&quot;20148&quot; value=&quot;5&quot;/&gt;&lt;property id=&quot;20300&quot; value=&quot;Slide 12 - &amp;quot;Использование CFD методов &amp;#x0D;&amp;#x0A;для оптимизации конструктивных решений&amp;quot;&quot;/&gt;&lt;property id=&quot;20307&quot; value=&quot;503&quot;/&gt;&lt;/object&gt;&lt;object type=&quot;3&quot; unique_id=&quot;10016&quot;&gt;&lt;property id=&quot;20148&quot; value=&quot;5&quot;/&gt;&lt;property id=&quot;20300&quot; value=&quot;Slide 13 - &amp;quot;Элементы оборудования АЭС&amp;#x0D;&amp;#x0A;однофазные течения (Open Foam)&amp;quot;&quot;/&gt;&lt;property id=&quot;20307&quot; value=&quot;547&quot;/&gt;&lt;/object&gt;&lt;object type=&quot;3&quot; unique_id=&quot;10017&quot;&gt;&lt;property id=&quot;20148&quot; value=&quot;5&quot;/&gt;&lt;property id=&quot;20300&quot; value=&quot;Slide 14 - &amp;quot;Профили скорости за гибом &amp;#x0D;&amp;#x0A;(Open Foam)&amp;quot;&quot;/&gt;&lt;property id=&quot;20307&quot; value=&quot;548&quot;/&gt;&lt;/object&gt;&lt;object type=&quot;3&quot; unique_id=&quot;10018&quot;&gt;&lt;property id=&quot;20148&quot; value=&quot;5&quot;/&gt;&lt;property id=&quot;20300&quot; value=&quot;Slide 15 - &amp;quot;Модели двухфазных течений&amp;quot;&quot;/&gt;&lt;property id=&quot;20307&quot; value=&quot;549&quot;/&gt;&lt;/object&gt;&lt;object type=&quot;3&quot; unique_id=&quot;10019&quot;&gt;&lt;property id=&quot;20148&quot; value=&quot;5&quot;/&gt;&lt;property id=&quot;20300&quot; value=&quot;Slide 16 - &amp;quot;Осаждение частиц для опускного течения&amp;#x0D;&amp;#x0A;в вертикальном канале (Open Foam)&amp;quot;&quot;/&gt;&lt;property id=&quot;20307&quot; value=&quot;550&quot;/&gt;&lt;/object&gt;&lt;object type=&quot;3&quot; unique_id=&quot;10020&quot;&gt;&lt;property id=&quot;20148&quot; value=&quot;5&quot;/&gt;&lt;property id=&quot;20300&quot; value=&quot;Slide 17 - &amp;quot; Осаждение частиц в гибе.&amp;#x0D;&amp;#x0A;Геометрия гиба и расчетная сетка (Open Foam)&amp;quot;&quot;/&gt;&lt;property id=&quot;20307&quot; value=&quot;551&quot;/&gt;&lt;/object&gt;&lt;object type=&quot;3&quot; unique_id=&quot;10021&quot;&gt;&lt;property id=&quot;20148&quot; value=&quot;5&quot;/&gt;&lt;property id=&quot;20300&quot; value=&quot;Slide 18 - &amp;quot;Результаты расчета коэффициента гидравлического сопротивления фрагмента дистанцирующей решетки ВВЭР&amp;quot;&quot;/&gt;&lt;property id=&quot;20307&quot; value=&quot;509&quot;/&gt;&lt;/object&gt;&lt;object type=&quot;3&quot; unique_id=&quot;10022&quot;&gt;&lt;property id=&quot;20148&quot; value=&quot;5&quot;/&gt;&lt;property id=&quot;20300&quot; value=&quot;Slide 19 - &amp;quot;Разработка полномасштабной модели ТВС-2М&amp;#x0D;&amp;#x0A; для ВВЭР-1000&amp;quot;&quot;/&gt;&lt;property id=&quot;20307&quot; value=&quot;505&quot;/&gt;&lt;/object&gt;&lt;object type=&quot;3&quot; unique_id=&quot;10023&quot;&gt;&lt;property id=&quot;20148&quot; value=&quot;5&quot;/&gt;&lt;property id=&quot;20300&quot; value=&quot;Slide 20 - &amp;quot;Применение трехмерных кодов для РУ&amp;#x0D;&amp;#x0A;с жидкометаллическим теплоносителем&amp;quot;&quot;/&gt;&lt;property id=&quot;20307&quot; value=&quot;497&quot;/&gt;&lt;/object&gt;&lt;object type=&quot;3&quot; unique_id=&quot;10024&quot;&gt;&lt;property id=&quot;20148&quot; value=&quot;5&quot;/&gt;&lt;property id=&quot;20300&quot; value=&quot;Slide 21 - &amp;quot;Особенности сборки РУ БН&amp;quot;&quot;/&gt;&lt;property id=&quot;20307&quot; value=&quot;500&quot;/&gt;&lt;/object&gt;&lt;object type=&quot;3&quot; unique_id=&quot;10025&quot;&gt;&lt;property id=&quot;20148&quot; value=&quot;5&quot;/&gt;&lt;property id=&quot;20300&quot; value=&quot;Slide 22 - &amp;quot;3D моделирование теплогидравлики в ТВС &amp;#x0D;&amp;#x0A;для реакторов на быстрых нейтронах БН 600&amp;quot;&quot;/&gt;&lt;property id=&quot;20307&quot; value=&quot;510&quot;/&gt;&lt;/object&gt;&lt;object type=&quot;3&quot; unique_id=&quot;10026&quot;&gt;&lt;property id=&quot;20148&quot; value=&quot;5&quot;/&gt;&lt;property id=&quot;20300&quot; value=&quot;Slide 23 - &amp;quot;Геометрия сборки&amp;quot;&quot;/&gt;&lt;property id=&quot;20307&quot; value=&quot;498&quot;/&gt;&lt;/object&gt;&lt;object type=&quot;3&quot; unique_id=&quot;10027&quot;&gt;&lt;property id=&quot;20148&quot; value=&quot;5&quot;/&gt;&lt;property id=&quot;20300&quot; value=&quot;Slide 24 - &amp;quot;Расчетная сетка&amp;quot;&quot;/&gt;&lt;property id=&quot;20307&quot; value=&quot;522&quot;/&gt;&lt;/object&gt;&lt;object type=&quot;3&quot; unique_id=&quot;10028&quot;&gt;&lt;property id=&quot;20148&quot; value=&quot;5&quot;/&gt;&lt;property id=&quot;20300&quot; value=&quot;Slide 25 - &amp;quot;Расчетные результаты (STAR-CD): &amp;#x0D;&amp;#x0A;вертикальная скорость&amp;quot;&quot;/&gt;&lt;property id=&quot;20307&quot; value=&quot;523&quot;/&gt;&lt;/object&gt;&lt;object type=&quot;3&quot; unique_id=&quot;10029&quot;&gt;&lt;property id=&quot;20148&quot; value=&quot;5&quot;/&gt;&lt;property id=&quot;20300&quot; value=&quot;Slide 26 - &amp;quot;Расчетные результаты (CONV-3D): &amp;#x0D;&amp;#x0A;вертикальная скорость&amp;quot;&quot;/&gt;&lt;property id=&quot;20307&quot; value=&quot;524&quot;/&gt;&lt;/object&gt;&lt;object type=&quot;3&quot; unique_id=&quot;10030&quot;&gt;&lt;property id=&quot;20148&quot; value=&quot;5&quot;/&gt;&lt;property id=&quot;20300&quot; value=&quot;Slide 27 - &amp;quot;Расчетные результаты (CONV-3D): &amp;#x0D;&amp;#x0A;температура твэлов и теплоносителя&amp;quot;&quot;/&gt;&lt;property id=&quot;20307&quot; value=&quot;525&quot;/&gt;&lt;/object&gt;&lt;object type=&quot;3&quot; unique_id=&quot;10031&quot;&gt;&lt;property id=&quot;20148&quot; value=&quot;5&quot;/&gt;&lt;property id=&quot;20300&quot; value=&quot;Slide 28 - &amp;quot;Моделирование топливных сборок: &amp;#x0D;&amp;#x0A;скачок давления на решетке, сопротивление&amp;quot;&quot;/&gt;&lt;property id=&quot;20307&quot; value=&quot;532&quot;/&gt;&lt;/object&gt;&lt;object type=&quot;3&quot; unique_id=&quot;10032&quot;&gt;&lt;property id=&quot;20148&quot; value=&quot;5&quot;/&gt;&lt;property id=&quot;20300&quot; value=&quot;Slide 29 - &amp;quot;Объемная концентрация газовой фазы &amp;#x0D;&amp;#x0A;пузырькового течения в плоском зазоре (CONV-3D)&amp;quot;&quot;/&gt;&lt;property id=&quot;20307&quot; value=&quot;507&quot;/&gt;&lt;/object&gt;&lt;object type=&quot;3&quot; unique_id=&quot;10033&quot;&gt;&lt;property id=&quot;20148&quot; value=&quot;5&quot;/&gt;&lt;property id=&quot;20300&quot; value=&quot;Slide 30 - &amp;quot;Основные явления, моделируемые MFPR &amp;quot;&quot;/&gt;&lt;property id=&quot;20307&quot; value=&quot;519&quot;/&gt;&lt;/object&gt;&lt;object type=&quot;3&quot; unique_id=&quot;10034&quot;&gt;&lt;property id=&quot;20148&quot; value=&quot;5&quot;/&gt;&lt;property id=&quot;20300&quot; value=&quot;Slide 31 - &amp;quot;Анализ последствий аварии на АЭС&amp;quot;&quot;/&gt;&lt;property id=&quot;20307&quot; value=&quot;514&quot;/&gt;&lt;/object&gt;&lt;object type=&quot;3&quot; unique_id=&quot;10035&quot;&gt;&lt;property id=&quot;20148&quot; value=&quot;5&quot;/&gt;&lt;property id=&quot;20300&quot; value=&quot;Slide 32 - &amp;quot;Разработка расчетных кодов &amp;quot;&quot;/&gt;&lt;property id=&quot;20307&quot; value=&quot;516&quot;/&gt;&lt;/object&gt;&lt;object type=&quot;3&quot; unique_id=&quot;10036&quot;&gt;&lt;property id=&quot;20148&quot; value=&quot;5&quot;/&gt;&lt;property id=&quot;20300&quot; value=&quot;Slide 33 - &amp;quot;Основные черты расчетных кодов нового поколения&amp;quot;&quot;/&gt;&lt;property id=&quot;20307&quot; value=&quot;545&quot;/&gt;&lt;/object&gt;&lt;object type=&quot;3&quot; unique_id=&quot;10037&quot;&gt;&lt;property id=&quot;20148&quot; value=&quot;5&quot;/&gt;&lt;property id=&quot;20300&quot; value=&quot;Slide 34 - &amp;quot;Особенности классов решаемых задач&amp;quot;&quot;/&gt;&lt;property id=&quot;20307&quot; value=&quot;520&quot;/&gt;&lt;/object&gt;&lt;object type=&quot;3&quot; unique_id=&quot;10038&quot;&gt;&lt;property id=&quot;20148&quot; value=&quot;5&quot;/&gt;&lt;property id=&quot;20300&quot; value=&quot;Slide 35 - &amp;quot;Развитие расчетных кодов нового поколения&amp;#x0D;&amp;#x0A;и технологии параллельных вычислений &amp;quot;&quot;/&gt;&lt;property id=&quot;20307&quot; value=&quot;533&quot;/&gt;&lt;/object&gt;&lt;object type=&quot;3&quot; unique_id=&quot;10039&quot;&gt;&lt;property id=&quot;20148&quot; value=&quot;5&quot;/&gt;&lt;property id=&quot;20300&quot; value=&quot;Slide 36 - &amp;quot;Развитие расчетных кодов&amp;quot;&quot;/&gt;&lt;property id=&quot;20307&quot; value=&quot;534&quot;/&gt;&lt;/object&gt;&lt;object type=&quot;3&quot; unique_id=&quot;10040&quot;&gt;&lt;property id=&quot;20148&quot; value=&quot;5&quot;/&gt;&lt;property id=&quot;20300&quot; value=&quot;Slide 37 - &amp;quot;Развитие расчетных кодов &amp;#x0D;&amp;#x0A;для моделирования реакторов&amp;quot;&quot;/&gt;&lt;property id=&quot;20307&quot; value=&quot;539&quot;/&gt;&lt;/object&gt;&lt;object type=&quot;3&quot; unique_id=&quot;10041&quot;&gt;&lt;property id=&quot;20148&quot; value=&quot;5&quot;/&gt;&lt;property id=&quot;20300&quot; value=&quot;Slide 38 - &amp;quot;Применение кода CONV  для расчета &amp;#x0D;&amp;#x0A;теплогидравлики в твэловых сборках&amp;quot;&quot;/&gt;&lt;property id=&quot;20307&quot; value=&quot;542&quot;/&gt;&lt;/object&gt;&lt;object type=&quot;3&quot; unique_id=&quot;10042&quot;&gt;&lt;property id=&quot;20148&quot; value=&quot;5&quot;/&gt;&lt;property id=&quot;20300&quot; value=&quot;Slide 39 - &amp;quot;Предварительные результаты параллелизации &amp;#x0D;&amp;#x0A;CFD кода CONV3D&amp;quot;&quot;/&gt;&lt;property id=&quot;20307&quot; value=&quot;543&quot;/&gt;&lt;/object&gt;&lt;object type=&quot;3&quot; unique_id=&quot;10043&quot;&gt;&lt;property id=&quot;20148&quot; value=&quot;5&quot;/&gt;&lt;property id=&quot;20300&quot; value=&quot;Slide 40 - &amp;quot;Моделирование теплогидравлики&amp;#x0D;&amp;#x0A;в пучке топливных стрежней&amp;quot;&quot;/&gt;&lt;property id=&quot;20307&quot; value=&quot;544&quot;/&gt;&lt;/object&gt;&lt;object type=&quot;3&quot; unique_id=&quot;10044&quot;&gt;&lt;property id=&quot;20148&quot; value=&quot;5&quot;/&gt;&lt;property id=&quot;20300&quot; value=&quot;Slide 41 - &amp;quot;Развитие расчетных кодов нового поколения&amp;#x0D;&amp;#x0A;и технологии параллельных вычислений &amp;quot;&quot;/&gt;&lt;property id=&quot;20307&quot; value=&quot;54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_cdb2004208gl">
  <a:themeElements>
    <a:clrScheme name="2_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2_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or_Utkin">
  <a:themeElements>
    <a:clrScheme name="For_Utkin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For_Utk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or_Utkin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_Utkin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_Utkin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cdb2004208gl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cdb2004208gl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For_Utkin</Template>
  <TotalTime>7427</TotalTime>
  <Words>2007</Words>
  <Application>Microsoft Office PowerPoint</Application>
  <PresentationFormat>Экран (4:3)</PresentationFormat>
  <Paragraphs>304</Paragraphs>
  <Slides>34</Slides>
  <Notes>23</Notes>
  <HiddenSlides>0</HiddenSlides>
  <MMClips>2</MMClips>
  <ScaleCrop>false</ScaleCrop>
  <HeadingPairs>
    <vt:vector size="8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  <vt:variant>
        <vt:lpstr>Произвольные показы</vt:lpstr>
      </vt:variant>
      <vt:variant>
        <vt:i4>1</vt:i4>
      </vt:variant>
    </vt:vector>
  </HeadingPairs>
  <TitlesOfParts>
    <vt:vector size="41" baseType="lpstr">
      <vt:lpstr>2_cdb2004208gl</vt:lpstr>
      <vt:lpstr>For_Utkin</vt:lpstr>
      <vt:lpstr>7_cdb2004208gl</vt:lpstr>
      <vt:lpstr>Тема Office</vt:lpstr>
      <vt:lpstr>8_cdb2004208gl</vt:lpstr>
      <vt:lpstr>Equation</vt:lpstr>
      <vt:lpstr> Расчеты теплового режима и напряженно-деформированного состояния ПГЗРО программа FENIA</vt:lpstr>
      <vt:lpstr>МКЭ 3D программа FENIA</vt:lpstr>
      <vt:lpstr>Область применения</vt:lpstr>
      <vt:lpstr>Функциональные возможности ПС</vt:lpstr>
      <vt:lpstr>Конечноэлементная дискретизация. Функции формы</vt:lpstr>
      <vt:lpstr>8-ми узловой гексаэдр  </vt:lpstr>
      <vt:lpstr>20-ми узловой гексаэдр </vt:lpstr>
      <vt:lpstr>4-х узловой тетраэдр</vt:lpstr>
      <vt:lpstr>10-и узловой тетраэдр </vt:lpstr>
      <vt:lpstr>6-и узловой КЭ (треугольная призма)</vt:lpstr>
      <vt:lpstr>15-и узловой треугольная призма</vt:lpstr>
      <vt:lpstr>Интегрирование по объему</vt:lpstr>
      <vt:lpstr>  Интегрирование по поверхности, 2D КЭ  </vt:lpstr>
      <vt:lpstr>Структура программы</vt:lpstr>
      <vt:lpstr>Составные части 3D МКЭ программы</vt:lpstr>
      <vt:lpstr>Постпроцессор </vt:lpstr>
      <vt:lpstr>Сеточный генератор</vt:lpstr>
      <vt:lpstr>FENIA GUI</vt:lpstr>
      <vt:lpstr>Многопроцессорная версия кода</vt:lpstr>
      <vt:lpstr>Многопроцессорная версия кода + paraview для визуализации параллельных расчетов</vt:lpstr>
      <vt:lpstr>Верификация программы Объемное тепловыделение</vt:lpstr>
      <vt:lpstr>Нелинейный тепловой модуль</vt:lpstr>
      <vt:lpstr>Верификация модуля НДС на аналитических решениях</vt:lpstr>
      <vt:lpstr>Динамическая нагрузка</vt:lpstr>
      <vt:lpstr>Верификация на экспериментах проекта FEBEX </vt:lpstr>
      <vt:lpstr>ПИЛ APSE,  разрушение породы при нагревании</vt:lpstr>
      <vt:lpstr>Примеры использования</vt:lpstr>
      <vt:lpstr>Сеточные модели  для проекта ПГЗРО НКМ</vt:lpstr>
      <vt:lpstr>Результаты расчета теплового режима</vt:lpstr>
      <vt:lpstr>Результаты расчета теплового режима</vt:lpstr>
      <vt:lpstr>Изменение теплового режима</vt:lpstr>
      <vt:lpstr>Изменение напряжений в породе</vt:lpstr>
      <vt:lpstr>Презентация PowerPoint</vt:lpstr>
      <vt:lpstr> </vt:lpstr>
      <vt:lpstr>демонстрация 1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Геомиграционная модель: основные положения</dc:title>
  <dc:creator>lll</dc:creator>
  <cp:lastModifiedBy>lab21</cp:lastModifiedBy>
  <cp:revision>524</cp:revision>
  <dcterms:created xsi:type="dcterms:W3CDTF">2011-09-21T05:53:45Z</dcterms:created>
  <dcterms:modified xsi:type="dcterms:W3CDTF">2022-09-23T04:10:57Z</dcterms:modified>
</cp:coreProperties>
</file>