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2833-2D9B-404C-BA68-E0C1125A4EC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514C-A57B-4F6D-8D18-834619232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19217"/>
            <a:ext cx="10363200" cy="4924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516279"/>
            <a:ext cx="8534400" cy="49244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BBE08-F8FE-4589-8775-9ECA236B3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60994" y="2750829"/>
            <a:ext cx="8470011" cy="21913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810498-88F3-4483-A06B-4C1A85AC4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21779" y="368301"/>
            <a:ext cx="492443" cy="4373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74715" y="368301"/>
            <a:ext cx="2191369" cy="4373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CC083-5C5B-45D4-B130-BDFB0A7D1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5727" y="283159"/>
            <a:ext cx="65" cy="49244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922635" y="3574999"/>
            <a:ext cx="346249" cy="49244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9720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70D518-9931-4410-A254-64421609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D2D95-B376-4A3B-8408-1D12E0E3C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892406"/>
            <a:ext cx="5384800" cy="1908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892406"/>
            <a:ext cx="5384800" cy="1908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5E6FC-8606-4984-B81E-A40B9ABEE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9991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319522"/>
            <a:ext cx="5386917" cy="16619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805543"/>
            <a:ext cx="538903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3319522"/>
            <a:ext cx="5389033" cy="16619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E26C19-6BD5-4DE5-A8E4-3071A6489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2473D6-1507-4C1F-81B1-CFB1F8A08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765650-BFE7-4A8B-A6D9-80461B003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27323"/>
            <a:ext cx="401108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103923"/>
            <a:ext cx="6815667" cy="219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3672910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E935E-4201-4F04-9694-A1C760B6A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2423954"/>
            <a:ext cx="7315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662047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A01BED-FB61-4D09-A093-018770DCF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Freeform 3"/>
          <p:cNvSpPr>
            <a:spLocks/>
          </p:cNvSpPr>
          <p:nvPr/>
        </p:nvSpPr>
        <p:spPr bwMode="gray">
          <a:xfrm>
            <a:off x="0" y="6440488"/>
            <a:ext cx="5607051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sp>
        <p:nvSpPr>
          <p:cNvPr id="160772" name="Freeform 4"/>
          <p:cNvSpPr>
            <a:spLocks/>
          </p:cNvSpPr>
          <p:nvPr/>
        </p:nvSpPr>
        <p:spPr bwMode="gray">
          <a:xfrm>
            <a:off x="6576485" y="6364288"/>
            <a:ext cx="5615516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sp>
        <p:nvSpPr>
          <p:cNvPr id="160773" name="Freeform 5"/>
          <p:cNvSpPr>
            <a:spLocks/>
          </p:cNvSpPr>
          <p:nvPr/>
        </p:nvSpPr>
        <p:spPr bwMode="gray">
          <a:xfrm>
            <a:off x="6637867" y="901700"/>
            <a:ext cx="5554133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sp>
        <p:nvSpPr>
          <p:cNvPr id="160774" name="Freeform 6"/>
          <p:cNvSpPr>
            <a:spLocks/>
          </p:cNvSpPr>
          <p:nvPr/>
        </p:nvSpPr>
        <p:spPr bwMode="invGray">
          <a:xfrm>
            <a:off x="0" y="0"/>
            <a:ext cx="12192000" cy="90805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sp>
        <p:nvSpPr>
          <p:cNvPr id="160780" name="Freeform 12"/>
          <p:cNvSpPr>
            <a:spLocks/>
          </p:cNvSpPr>
          <p:nvPr/>
        </p:nvSpPr>
        <p:spPr bwMode="gray">
          <a:xfrm flipH="1">
            <a:off x="1" y="889000"/>
            <a:ext cx="4847167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cs typeface="Arial" charset="0"/>
            </a:endParaRPr>
          </a:p>
        </p:txBody>
      </p:sp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6988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750829"/>
            <a:ext cx="10972800" cy="2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761"/>
            <a:ext cx="1219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567584" y="64912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180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4"/>
          </p:nvPr>
        </p:nvSpPr>
        <p:spPr bwMode="gray">
          <a:xfrm>
            <a:off x="256118" y="6626226"/>
            <a:ext cx="814916" cy="187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D601C8D-EA01-4640-8584-7E31AC753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21A50-269F-4610-AAE9-543AC761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32920" cy="948914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800" dirty="0"/>
              <a:t>Код RELTRAN для решения задач обоснования безопасности ОЗ</a:t>
            </a:r>
            <a:r>
              <a:rPr lang="en-US" sz="2800" dirty="0"/>
              <a:t>C</a:t>
            </a:r>
            <a:r>
              <a:rPr lang="ru-RU" sz="2800" dirty="0"/>
              <a:t>ЖЦ при радиоактивных выбросах в атмосферу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F8219-FB21-4121-BD9B-6211E09BC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" y="1328476"/>
            <a:ext cx="11216640" cy="450584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Назначение </a:t>
            </a:r>
            <a:r>
              <a:rPr lang="en-US" sz="2400" dirty="0"/>
              <a:t>RELTRAN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Оценка </a:t>
            </a:r>
            <a:r>
              <a:rPr lang="ru-RU" sz="2400" b="1" dirty="0"/>
              <a:t>источника</a:t>
            </a:r>
            <a:r>
              <a:rPr lang="ru-RU" sz="2400" dirty="0"/>
              <a:t> выхода радионуклидов в атмосферу;</a:t>
            </a:r>
          </a:p>
          <a:p>
            <a:pPr lvl="0"/>
            <a:r>
              <a:rPr lang="ru-RU" sz="2400" b="1" dirty="0"/>
              <a:t>Расчеты атмосферного переноса РВ и доз облучения населения </a:t>
            </a:r>
            <a:r>
              <a:rPr lang="ru-RU" sz="2400" dirty="0"/>
              <a:t>с учетом мер защиты;</a:t>
            </a:r>
          </a:p>
          <a:p>
            <a:r>
              <a:rPr lang="ru-RU" sz="2400" b="1" dirty="0"/>
              <a:t>Расчеты для обоснования безопасности </a:t>
            </a:r>
            <a:r>
              <a:rPr lang="ru-RU" sz="2400" dirty="0"/>
              <a:t>при проектировании, модернизации и выводе из эксплуатации ОИАЭ (расчеты для ПООБ, ООБ, ОВОС);</a:t>
            </a:r>
          </a:p>
          <a:p>
            <a:pPr lvl="0"/>
            <a:r>
              <a:rPr lang="ru-RU" sz="2400" dirty="0"/>
              <a:t>Расчёты предельно допустимых выбросов (ПДВ) в процессе нормальной эксплуатации.</a:t>
            </a:r>
          </a:p>
          <a:p>
            <a:pPr lvl="0"/>
            <a:endParaRPr lang="ru-RU" sz="2400" dirty="0"/>
          </a:p>
          <a:p>
            <a:pPr marL="0" lvl="0" indent="0">
              <a:buNone/>
            </a:pPr>
            <a:r>
              <a:rPr lang="ru-RU" sz="2400" dirty="0"/>
              <a:t>Подача на аттестацию первой версии</a:t>
            </a:r>
            <a:r>
              <a:rPr lang="en-US" sz="2400" dirty="0"/>
              <a:t>: 2024 </a:t>
            </a:r>
            <a:r>
              <a:rPr lang="ru-RU" sz="2400" dirty="0" smtClean="0"/>
              <a:t>год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011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7609" y="3244334"/>
            <a:ext cx="768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4717" y="181750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/>
          </a:p>
          <a:p>
            <a:pPr algn="ctr">
              <a:buFontTx/>
              <a:buChar char="•"/>
              <a:defRPr/>
            </a:pPr>
            <a:endParaRPr lang="ru-RU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843393" y="6448426"/>
            <a:ext cx="811212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B938DB-EA38-4B41-8B05-66F236E1BC02}" type="slidenum">
              <a:rPr lang="ru-RU" sz="2200" b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200" b="1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220555"/>
            <a:ext cx="111935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/>
              <a:t>Код </a:t>
            </a:r>
            <a:r>
              <a:rPr lang="en-US" sz="2000" b="1" dirty="0"/>
              <a:t>RELTRAN</a:t>
            </a:r>
            <a:r>
              <a:rPr lang="ru-RU" sz="2000" b="1" dirty="0"/>
              <a:t> </a:t>
            </a:r>
            <a:r>
              <a:rPr lang="ru-RU" sz="2000" dirty="0"/>
              <a:t>позволяет решать широкий спектр задач </a:t>
            </a:r>
            <a:r>
              <a:rPr lang="ru-RU" sz="2000" b="1" dirty="0"/>
              <a:t>аварийного планирования и реагирования</a:t>
            </a:r>
            <a:r>
              <a:rPr lang="en-US" sz="2000" b="1" dirty="0"/>
              <a:t> </a:t>
            </a:r>
            <a:r>
              <a:rPr lang="ru-RU" sz="2000" b="1" dirty="0"/>
              <a:t>для ОИАЭ на ЗСЖЦ</a:t>
            </a:r>
            <a:r>
              <a:rPr lang="en-US" sz="20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Код построен на базе </a:t>
            </a:r>
            <a:r>
              <a:rPr lang="ru-RU" sz="2000" dirty="0" err="1"/>
              <a:t>лагранжевой</a:t>
            </a:r>
            <a:r>
              <a:rPr lang="ru-RU" sz="2000" dirty="0"/>
              <a:t> модели атмосферной дисперсии с учетом всех модификаций и усовершенствований модели, но </a:t>
            </a:r>
            <a:r>
              <a:rPr lang="ru-RU" sz="2000" b="1" dirty="0"/>
              <a:t>перенесен на современную технологическую платформу</a:t>
            </a:r>
            <a:r>
              <a:rPr lang="en-US" sz="20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Реализовано и развивается </a:t>
            </a:r>
            <a:r>
              <a:rPr lang="ru-RU" sz="2000" b="1" dirty="0"/>
              <a:t>сопряжение</a:t>
            </a:r>
            <a:r>
              <a:rPr lang="ru-RU" sz="2000" dirty="0"/>
              <a:t> моделей оценки источника выброса с моделями атмосферной дисперсии</a:t>
            </a:r>
            <a:r>
              <a:rPr lang="en-US" sz="2000" dirty="0"/>
              <a:t> </a:t>
            </a:r>
            <a:r>
              <a:rPr lang="ru-RU" sz="2000" dirty="0"/>
              <a:t>и метеорологическими моделями</a:t>
            </a:r>
            <a:r>
              <a:rPr lang="en-US" sz="20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Перечень моделируемых величин отвечает </a:t>
            </a:r>
            <a:r>
              <a:rPr lang="ru-RU" sz="2000" b="1" dirty="0"/>
              <a:t>современным международным стандартам (МАГАТЭ, МКРЗ)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Для сложных метеорологических условий интегрирована </a:t>
            </a:r>
            <a:r>
              <a:rPr lang="ru-RU" sz="2000" b="1" dirty="0"/>
              <a:t>региональная модель прогноза погоды, решение автоматизировано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Модели кода адаптированы для расчетов с использованием </a:t>
            </a:r>
            <a:r>
              <a:rPr lang="ru-RU" sz="2000" b="1" dirty="0"/>
              <a:t>суперкомпьютерных технологий</a:t>
            </a:r>
            <a:r>
              <a:rPr lang="en-US" sz="2000" b="1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Веб-технологии позволяют </a:t>
            </a:r>
            <a:r>
              <a:rPr lang="ru-RU" sz="2000" b="1" dirty="0"/>
              <a:t>не привязываться </a:t>
            </a:r>
            <a:r>
              <a:rPr lang="ru-RU" sz="2000" dirty="0"/>
              <a:t>к операционной системе пользователя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/>
              <a:t>Сняты ограничения </a:t>
            </a:r>
            <a:r>
              <a:rPr lang="ru-RU" sz="2000" dirty="0"/>
              <a:t>на количество источников выброса и форму источника выброса (возможно задание площадных источников)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1957" y="334291"/>
            <a:ext cx="9144000" cy="49244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cs typeface="Arial" charset="0"/>
              </a:rPr>
              <a:t>RELTRAN</a:t>
            </a:r>
            <a:r>
              <a:rPr lang="en-US" kern="0" dirty="0">
                <a:cs typeface="Arial" charset="0"/>
              </a:rPr>
              <a:t>:</a:t>
            </a:r>
            <a:r>
              <a:rPr lang="en-US" sz="2800" kern="0" dirty="0">
                <a:cs typeface="Arial" charset="0"/>
              </a:rPr>
              <a:t> </a:t>
            </a:r>
            <a:r>
              <a:rPr lang="ru-RU" sz="2800" kern="0" dirty="0">
                <a:cs typeface="Arial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37895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4717" y="181750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/>
          </a:p>
          <a:p>
            <a:pPr algn="ctr">
              <a:buFontTx/>
              <a:buChar char="•"/>
              <a:defRPr/>
            </a:pPr>
            <a:endParaRPr lang="ru-RU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843393" y="6448426"/>
            <a:ext cx="811212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B938DB-EA38-4B41-8B05-66F236E1BC02}" type="slidenum">
              <a:rPr lang="ru-RU" sz="2200" b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200" b="1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10605" y="153902"/>
            <a:ext cx="9144000" cy="49244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cs typeface="Arial" charset="0"/>
              </a:rPr>
              <a:t>RELTRAN</a:t>
            </a:r>
            <a:r>
              <a:rPr lang="en-US" kern="0" dirty="0">
                <a:cs typeface="Arial" charset="0"/>
              </a:rPr>
              <a:t>:</a:t>
            </a:r>
            <a:r>
              <a:rPr lang="en-US" sz="2800" kern="0" dirty="0">
                <a:cs typeface="Arial" charset="0"/>
              </a:rPr>
              <a:t> </a:t>
            </a:r>
            <a:r>
              <a:rPr lang="ru-RU" sz="2800" kern="0" dirty="0">
                <a:cs typeface="Arial" charset="0"/>
              </a:rPr>
              <a:t>практическое применение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051DCA-12CC-422E-AF25-1113916810C6}"/>
              </a:ext>
            </a:extLst>
          </p:cNvPr>
          <p:cNvSpPr txBox="1">
            <a:spLocks/>
          </p:cNvSpPr>
          <p:nvPr/>
        </p:nvSpPr>
        <p:spPr>
          <a:xfrm>
            <a:off x="552091" y="860679"/>
            <a:ext cx="5753817" cy="46291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1800" kern="0" dirty="0">
                <a:solidFill>
                  <a:schemeClr val="tx1"/>
                </a:solidFill>
              </a:rPr>
              <a:t>Демонтаж зданий </a:t>
            </a:r>
            <a:r>
              <a:rPr lang="ru-RU" sz="1800" kern="0" dirty="0" err="1">
                <a:solidFill>
                  <a:schemeClr val="tx1"/>
                </a:solidFill>
              </a:rPr>
              <a:t>сублиматного</a:t>
            </a:r>
            <a:r>
              <a:rPr lang="ru-RU" sz="1800" kern="0" dirty="0">
                <a:solidFill>
                  <a:schemeClr val="tx1"/>
                </a:solidFill>
              </a:rPr>
              <a:t> завода АЭХК 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B4474578-22F7-4DF8-97E3-76D24EBC301F}"/>
              </a:ext>
            </a:extLst>
          </p:cNvPr>
          <p:cNvSpPr txBox="1">
            <a:spLocks/>
          </p:cNvSpPr>
          <p:nvPr/>
        </p:nvSpPr>
        <p:spPr>
          <a:xfrm>
            <a:off x="109078" y="5206551"/>
            <a:ext cx="6722347" cy="9417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/>
              <a:t>Учитываемые специфические параметры </a:t>
            </a:r>
            <a:r>
              <a:rPr lang="ru-RU" sz="1800" kern="0" dirty="0" smtClean="0"/>
              <a:t>объектов:</a:t>
            </a:r>
            <a:endParaRPr lang="ru-RU" sz="1800" kern="0" dirty="0"/>
          </a:p>
          <a:p>
            <a:r>
              <a:rPr lang="ru-RU" sz="1800" kern="0" dirty="0"/>
              <a:t>Длительный выброс, перебор метеоусловий</a:t>
            </a:r>
            <a:r>
              <a:rPr lang="en-US" sz="1800" kern="0" dirty="0"/>
              <a:t>;</a:t>
            </a:r>
            <a:endParaRPr lang="ru-RU" sz="1800" kern="0" dirty="0"/>
          </a:p>
          <a:p>
            <a:r>
              <a:rPr lang="ru-RU" sz="1800" kern="0" dirty="0"/>
              <a:t>Учет графика производственного процесса (для АЭХК</a:t>
            </a:r>
            <a:r>
              <a:rPr lang="ru-RU" sz="1800" kern="0" dirty="0" smtClean="0"/>
              <a:t>)</a:t>
            </a:r>
            <a:r>
              <a:rPr lang="en-US" sz="1800" kern="0" dirty="0" smtClean="0"/>
              <a:t>;</a:t>
            </a:r>
            <a:endParaRPr lang="ru-RU" sz="1800" kern="0" dirty="0"/>
          </a:p>
          <a:p>
            <a:r>
              <a:rPr lang="ru-RU" sz="1800" kern="0" dirty="0"/>
              <a:t>Моделирование ветровой эрозии загрязненного грунта </a:t>
            </a:r>
            <a:r>
              <a:rPr lang="ru-RU" sz="1800" kern="0" dirty="0" smtClean="0"/>
              <a:t>(для МЗП)</a:t>
            </a:r>
            <a:endParaRPr lang="ru-RU" sz="1800" kern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301BF31-12C7-466A-A47A-0D5A22E3A29D}"/>
              </a:ext>
            </a:extLst>
          </p:cNvPr>
          <p:cNvSpPr txBox="1">
            <a:spLocks/>
          </p:cNvSpPr>
          <p:nvPr/>
        </p:nvSpPr>
        <p:spPr>
          <a:xfrm>
            <a:off x="6528252" y="832618"/>
            <a:ext cx="5663748" cy="9848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1800" kern="0" dirty="0">
                <a:solidFill>
                  <a:schemeClr val="tx1"/>
                </a:solidFill>
              </a:rPr>
              <a:t>Пример применения </a:t>
            </a:r>
            <a:r>
              <a:rPr lang="ru-RU" sz="1800" kern="0" dirty="0" smtClean="0">
                <a:solidFill>
                  <a:schemeClr val="tx1"/>
                </a:solidFill>
              </a:rPr>
              <a:t> </a:t>
            </a:r>
            <a:r>
              <a:rPr lang="en-US" sz="1800" kern="0" dirty="0">
                <a:solidFill>
                  <a:schemeClr val="tx1"/>
                </a:solidFill>
              </a:rPr>
              <a:t>RELTRAN </a:t>
            </a:r>
            <a:r>
              <a:rPr lang="ru-RU" sz="1800" kern="0" dirty="0">
                <a:solidFill>
                  <a:schemeClr val="tx1"/>
                </a:solidFill>
              </a:rPr>
              <a:t>для Юго-Восточной хорды</a:t>
            </a:r>
            <a:r>
              <a:rPr lang="en-US" sz="1800" kern="0" dirty="0">
                <a:solidFill>
                  <a:schemeClr val="tx1"/>
                </a:solidFill>
              </a:rPr>
              <a:t> (</a:t>
            </a:r>
            <a:r>
              <a:rPr lang="ru-RU" sz="1800" kern="0" dirty="0">
                <a:solidFill>
                  <a:schemeClr val="tx1"/>
                </a:solidFill>
              </a:rPr>
              <a:t>РАДОН, </a:t>
            </a:r>
            <a:r>
              <a:rPr lang="ru-RU" sz="1800" kern="0" dirty="0" err="1">
                <a:solidFill>
                  <a:schemeClr val="tx1"/>
                </a:solidFill>
              </a:rPr>
              <a:t>г.Москва</a:t>
            </a:r>
            <a:r>
              <a:rPr lang="ru-RU" sz="1800" kern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5" name="Рисунок 1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F997F1A-7793-4D88-93DA-EC9C2FD79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88" y="1526718"/>
            <a:ext cx="4208924" cy="3900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-154459" y="4526726"/>
            <a:ext cx="69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Полная эффективная доза в одном из сценариев демонтажа зданий </a:t>
            </a:r>
            <a:r>
              <a:rPr lang="ru-RU" i="1" dirty="0" err="1"/>
              <a:t>сублиматного</a:t>
            </a:r>
            <a:r>
              <a:rPr lang="ru-RU" i="1" dirty="0"/>
              <a:t> завода АЭХК (прогноз)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31A4B83-0BB9-42B6-8CE8-61F89403A61B}"/>
              </a:ext>
            </a:extLst>
          </p:cNvPr>
          <p:cNvSpPr/>
          <p:nvPr/>
        </p:nvSpPr>
        <p:spPr>
          <a:xfrm>
            <a:off x="6708366" y="5475202"/>
            <a:ext cx="530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Полная эффективная доза (консервативный гипотетический сценарий) от выхода РВ при перемещении грунта вблизи юго-восточной границы МЗП </a:t>
            </a:r>
            <a:r>
              <a:rPr lang="ru-RU" i="1" dirty="0" smtClean="0"/>
              <a:t>(прогноз)</a:t>
            </a:r>
            <a:endParaRPr lang="ru-RU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53896E-0A56-45FD-B2F4-2C3A4D4475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90" y="1207698"/>
            <a:ext cx="4456108" cy="3271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05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4717" y="181750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/>
          </a:p>
          <a:p>
            <a:pPr algn="ctr">
              <a:buFontTx/>
              <a:buChar char="•"/>
              <a:defRPr/>
            </a:pPr>
            <a:endParaRPr lang="ru-RU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843393" y="6448426"/>
            <a:ext cx="811212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B938DB-EA38-4B41-8B05-66F236E1BC02}" type="slidenum">
              <a:rPr lang="ru-RU" sz="2200" b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200" b="1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10605" y="153902"/>
            <a:ext cx="9144000" cy="49244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kern="0" dirty="0">
                <a:cs typeface="Arial" charset="0"/>
              </a:rPr>
              <a:t>RELTRAN</a:t>
            </a:r>
            <a:r>
              <a:rPr lang="en-US" kern="0" dirty="0">
                <a:cs typeface="Arial" charset="0"/>
              </a:rPr>
              <a:t>:</a:t>
            </a:r>
            <a:r>
              <a:rPr lang="en-US" sz="2800" kern="0" dirty="0">
                <a:cs typeface="Arial" charset="0"/>
              </a:rPr>
              <a:t> </a:t>
            </a:r>
            <a:r>
              <a:rPr lang="ru-RU" sz="2800" kern="0" dirty="0">
                <a:cs typeface="Arial" charset="0"/>
              </a:rPr>
              <a:t>практическое применение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0051DCA-12CC-422E-AF25-1113916810C6}"/>
              </a:ext>
            </a:extLst>
          </p:cNvPr>
          <p:cNvSpPr txBox="1">
            <a:spLocks/>
          </p:cNvSpPr>
          <p:nvPr/>
        </p:nvSpPr>
        <p:spPr>
          <a:xfrm>
            <a:off x="236590" y="865640"/>
            <a:ext cx="6427895" cy="86177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1800" kern="0" dirty="0">
                <a:solidFill>
                  <a:schemeClr val="tx1"/>
                </a:solidFill>
              </a:rPr>
              <a:t>Оценка радиологического </a:t>
            </a:r>
            <a:r>
              <a:rPr lang="ru-RU" sz="1800" kern="0" dirty="0" smtClean="0">
                <a:solidFill>
                  <a:schemeClr val="tx1"/>
                </a:solidFill>
              </a:rPr>
              <a:t>воздействия (прогноз) </a:t>
            </a:r>
            <a:r>
              <a:rPr lang="ru-RU" sz="1800" kern="0" dirty="0">
                <a:solidFill>
                  <a:schemeClr val="tx1"/>
                </a:solidFill>
              </a:rPr>
              <a:t>на население при выводе из эксплуатации ОИАЭ 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r>
              <a:rPr lang="ru-RU" sz="1800" kern="0" dirty="0" smtClean="0">
                <a:solidFill>
                  <a:schemeClr val="tx1"/>
                </a:solidFill>
              </a:rPr>
              <a:t>(</a:t>
            </a:r>
            <a:r>
              <a:rPr lang="ru-RU" sz="1800" kern="0" dirty="0">
                <a:solidFill>
                  <a:schemeClr val="tx1"/>
                </a:solidFill>
              </a:rPr>
              <a:t>ГХК, РИ им. В.Г. </a:t>
            </a:r>
            <a:r>
              <a:rPr lang="ru-RU" sz="1800" kern="0" dirty="0" err="1">
                <a:solidFill>
                  <a:schemeClr val="tx1"/>
                </a:solidFill>
              </a:rPr>
              <a:t>Хлопина</a:t>
            </a:r>
            <a:r>
              <a:rPr lang="ru-RU" sz="1800" kern="0" dirty="0">
                <a:solidFill>
                  <a:schemeClr val="tx1"/>
                </a:solidFill>
              </a:rPr>
              <a:t>, КЧХК, ОДЦ УГР</a:t>
            </a:r>
            <a:r>
              <a:rPr lang="ru-RU" sz="1800" kern="0" dirty="0" smtClean="0">
                <a:solidFill>
                  <a:schemeClr val="tx1"/>
                </a:solidFill>
              </a:rPr>
              <a:t>)</a:t>
            </a:r>
            <a:endParaRPr lang="ru-RU" sz="1800" kern="0" dirty="0">
              <a:solidFill>
                <a:schemeClr val="tx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301BF31-12C7-466A-A47A-0D5A22E3A29D}"/>
              </a:ext>
            </a:extLst>
          </p:cNvPr>
          <p:cNvSpPr txBox="1">
            <a:spLocks/>
          </p:cNvSpPr>
          <p:nvPr/>
        </p:nvSpPr>
        <p:spPr>
          <a:xfrm>
            <a:off x="6528252" y="942795"/>
            <a:ext cx="5663748" cy="98488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1800" kern="0" dirty="0">
                <a:solidFill>
                  <a:schemeClr val="tx1"/>
                </a:solidFill>
              </a:rPr>
              <a:t>Пример применения кода </a:t>
            </a:r>
            <a:r>
              <a:rPr lang="en-US" sz="1800" kern="0" dirty="0">
                <a:solidFill>
                  <a:schemeClr val="tx1"/>
                </a:solidFill>
              </a:rPr>
              <a:t>RELTRAN </a:t>
            </a:r>
            <a:r>
              <a:rPr lang="ru-RU" sz="1800" kern="0" dirty="0">
                <a:solidFill>
                  <a:schemeClr val="tx1"/>
                </a:solidFill>
              </a:rPr>
              <a:t>для </a:t>
            </a:r>
            <a:r>
              <a:rPr lang="ru-RU" sz="1800" kern="0" dirty="0" smtClean="0">
                <a:solidFill>
                  <a:schemeClr val="tx1"/>
                </a:solidFill>
              </a:rPr>
              <a:t>прогнозирования гипотетического </a:t>
            </a:r>
            <a:r>
              <a:rPr lang="ru-RU" sz="1800" kern="0" dirty="0">
                <a:solidFill>
                  <a:schemeClr val="tx1"/>
                </a:solidFill>
              </a:rPr>
              <a:t>аварийного выброса от Запорожской АЭС (расчет с реальной погодой)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9416"/>
            <a:ext cx="6541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Распределение полной годовой эффективной дозы облучения населения (расчет среднегодовых значений) по территории </a:t>
            </a:r>
            <a:endParaRPr lang="en-US" sz="1600" i="1" dirty="0" smtClean="0"/>
          </a:p>
          <a:p>
            <a:pPr algn="ctr"/>
            <a:r>
              <a:rPr lang="ru-RU" sz="1600" i="1" dirty="0" smtClean="0"/>
              <a:t>г</a:t>
            </a:r>
            <a:r>
              <a:rPr lang="ru-RU" sz="1600" i="1" dirty="0"/>
              <a:t>. Санкт-Петербурга, </a:t>
            </a:r>
            <a:r>
              <a:rPr lang="ru-RU" sz="1600" i="1" dirty="0" err="1"/>
              <a:t>мкЗв</a:t>
            </a:r>
            <a:endParaRPr lang="ru-RU" sz="1600" i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31A4B83-0BB9-42B6-8CE8-61F89403A61B}"/>
              </a:ext>
            </a:extLst>
          </p:cNvPr>
          <p:cNvSpPr/>
          <p:nvPr/>
        </p:nvSpPr>
        <p:spPr>
          <a:xfrm>
            <a:off x="6862605" y="5862526"/>
            <a:ext cx="5146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Доза полная эффективная для детей 1-2 года за первые 10 суток, </a:t>
            </a:r>
            <a:r>
              <a:rPr lang="ru-RU" sz="1600" i="1" dirty="0" err="1"/>
              <a:t>мЗв</a:t>
            </a:r>
            <a:endParaRPr lang="ru-RU" sz="1600" i="1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>
            <a:fillRect/>
          </a:stretch>
        </p:blipFill>
        <p:spPr bwMode="auto">
          <a:xfrm>
            <a:off x="349959" y="1817503"/>
            <a:ext cx="6125916" cy="373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687808" y="2117681"/>
            <a:ext cx="5344635" cy="37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2701"/>
      </p:ext>
    </p:extLst>
  </p:cSld>
  <p:clrMapOvr>
    <a:masterClrMapping/>
  </p:clrMapOvr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372</Words>
  <Application>Microsoft Office PowerPoint</Application>
  <PresentationFormat>Широкоэкранный</PresentationFormat>
  <Paragraphs>37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2_Оформление по умолчанию</vt:lpstr>
      <vt:lpstr>Код RELTRAN для решения задач обоснования безопасности ОЗCЖЦ при радиоактивных выбросах в атмосферу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 RELTRAN для решения задач обоснования безопасности ОЗCЖЦ при радиоактивных выбросах в атмосферу</dc:title>
  <dc:creator>К</dc:creator>
  <cp:lastModifiedBy>К</cp:lastModifiedBy>
  <cp:revision>25</cp:revision>
  <dcterms:created xsi:type="dcterms:W3CDTF">2022-11-03T08:34:35Z</dcterms:created>
  <dcterms:modified xsi:type="dcterms:W3CDTF">2022-11-11T08:20:21Z</dcterms:modified>
</cp:coreProperties>
</file>