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393" r:id="rId3"/>
    <p:sldId id="257" r:id="rId4"/>
    <p:sldId id="276" r:id="rId5"/>
    <p:sldId id="277" r:id="rId6"/>
    <p:sldId id="394" r:id="rId7"/>
    <p:sldId id="279" r:id="rId8"/>
    <p:sldId id="297" r:id="rId9"/>
    <p:sldId id="318" r:id="rId10"/>
    <p:sldId id="304" r:id="rId11"/>
    <p:sldId id="319" r:id="rId12"/>
    <p:sldId id="395" r:id="rId13"/>
    <p:sldId id="309" r:id="rId14"/>
    <p:sldId id="327" r:id="rId15"/>
    <p:sldId id="396" r:id="rId16"/>
    <p:sldId id="405" r:id="rId17"/>
    <p:sldId id="397" r:id="rId18"/>
    <p:sldId id="353" r:id="rId19"/>
    <p:sldId id="398" r:id="rId20"/>
    <p:sldId id="399" r:id="rId21"/>
    <p:sldId id="400" r:id="rId22"/>
    <p:sldId id="408" r:id="rId23"/>
    <p:sldId id="410" r:id="rId24"/>
    <p:sldId id="402" r:id="rId25"/>
    <p:sldId id="403" r:id="rId26"/>
    <p:sldId id="404" r:id="rId27"/>
    <p:sldId id="300" r:id="rId28"/>
    <p:sldId id="401" r:id="rId29"/>
    <p:sldId id="366" r:id="rId30"/>
    <p:sldId id="367" r:id="rId31"/>
    <p:sldId id="368" r:id="rId32"/>
    <p:sldId id="369" r:id="rId33"/>
    <p:sldId id="370" r:id="rId34"/>
    <p:sldId id="371" r:id="rId35"/>
    <p:sldId id="373" r:id="rId36"/>
    <p:sldId id="382" r:id="rId37"/>
    <p:sldId id="383" r:id="rId38"/>
    <p:sldId id="385" r:id="rId39"/>
    <p:sldId id="384" r:id="rId40"/>
    <p:sldId id="386" r:id="rId41"/>
    <p:sldId id="387" r:id="rId42"/>
    <p:sldId id="388" r:id="rId43"/>
    <p:sldId id="389" r:id="rId44"/>
    <p:sldId id="390" r:id="rId45"/>
    <p:sldId id="391" r:id="rId46"/>
    <p:sldId id="407" r:id="rId47"/>
    <p:sldId id="281" r:id="rId48"/>
    <p:sldId id="411" r:id="rId49"/>
    <p:sldId id="275" r:id="rId50"/>
    <p:sldId id="320" r:id="rId51"/>
    <p:sldId id="288" r:id="rId52"/>
    <p:sldId id="286" r:id="rId53"/>
    <p:sldId id="287" r:id="rId54"/>
    <p:sldId id="311" r:id="rId55"/>
    <p:sldId id="312" r:id="rId56"/>
    <p:sldId id="321" r:id="rId57"/>
    <p:sldId id="325" r:id="rId58"/>
    <p:sldId id="361" r:id="rId59"/>
    <p:sldId id="362" r:id="rId60"/>
    <p:sldId id="313" r:id="rId61"/>
    <p:sldId id="323" r:id="rId62"/>
    <p:sldId id="324" r:id="rId63"/>
    <p:sldId id="326" r:id="rId64"/>
    <p:sldId id="354" r:id="rId65"/>
    <p:sldId id="412" r:id="rId66"/>
    <p:sldId id="380" r:id="rId67"/>
    <p:sldId id="381" r:id="rId68"/>
    <p:sldId id="413" r:id="rId69"/>
    <p:sldId id="414" r:id="rId70"/>
    <p:sldId id="356" r:id="rId71"/>
    <p:sldId id="415" r:id="rId72"/>
    <p:sldId id="416" r:id="rId73"/>
    <p:sldId id="308" r:id="rId74"/>
    <p:sldId id="310" r:id="rId75"/>
    <p:sldId id="329" r:id="rId76"/>
    <p:sldId id="363" r:id="rId77"/>
    <p:sldId id="328" r:id="rId78"/>
    <p:sldId id="364" r:id="rId79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Бобыкина" initials="ИБ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93905"/>
    <a:srgbClr val="006600"/>
    <a:srgbClr val="CC0000"/>
    <a:srgbClr val="FF0000"/>
    <a:srgbClr val="974807"/>
    <a:srgbClr val="CC3300"/>
    <a:srgbClr val="663300"/>
    <a:srgbClr val="7C2E2C"/>
    <a:srgbClr val="6F3505"/>
    <a:srgbClr val="B71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71" autoAdjust="0"/>
  </p:normalViewPr>
  <p:slideViewPr>
    <p:cSldViewPr snapToObjects="1">
      <p:cViewPr varScale="1">
        <p:scale>
          <a:sx n="91" d="100"/>
          <a:sy n="91" d="100"/>
        </p:scale>
        <p:origin x="-72" y="-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282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commentAuthors" Target="commentAuthor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CC433-B32B-41BF-8E25-19BB9E3DF9C3}" type="datetimeFigureOut">
              <a:rPr lang="ru-RU" smtClean="0"/>
              <a:pPr/>
              <a:t>03.02.2023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57125-53DD-4B71-A98A-F8C9A401DB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11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60644-3302-483A-86DE-3977D71AD078}" type="datetimeFigureOut">
              <a:rPr lang="ru-RU" smtClean="0"/>
              <a:pPr/>
              <a:t>03.02.2023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73B44-D111-4ECC-A034-C1268B188D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94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73B44-D111-4ECC-A034-C1268B188DC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40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73B44-D111-4ECC-A034-C1268B188DC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101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573B44-D111-4ECC-A034-C1268B188DC0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82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650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8F84-F419-4BD8-AD2C-DE4C53570F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30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08B73-157A-48B4-A79B-D8D3BCB269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46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4550E-2DA9-4D1C-9BCE-121886C4F7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55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FA4CE-BD38-46B7-B5AA-44EBF426EC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28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65FA-EBFF-4996-8173-21A1B54DA3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14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1AEA-C8E6-40D6-9560-4BFDB406C4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46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8DBD-602F-490A-88F1-C7EF6BBBCA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07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AB90-0BD8-4329-B7D0-954FD1A422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9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53FD-7408-4598-A32B-D4A3A90650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47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14CC5-13AA-4905-B91D-5C354AD299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94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D66A3A-2FEA-44B7-B979-F64F3EFA7B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0146" y="263775"/>
            <a:ext cx="1800000" cy="507775"/>
          </a:xfrm>
          <a:prstGeom prst="ellipse">
            <a:avLst/>
          </a:prstGeom>
          <a:noFill/>
          <a:ln w="63500" cap="rnd">
            <a:noFill/>
          </a:ln>
          <a:effectLst>
            <a:outerShdw blurRad="76200" dist="12700" dir="8100000" sy="-23000" kx="800400" algn="br" rotWithShape="0">
              <a:prstClr val="black">
                <a:alpha val="40000"/>
              </a:prstClr>
            </a:outerShdw>
            <a:softEdge rad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379487#l5197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normativ.kontur.ru/document?moduleId=1&amp;documentId=379487#l4213" TargetMode="External"/><Relationship Id="rId4" Type="http://schemas.openxmlformats.org/officeDocument/2006/relationships/hyperlink" Target="https://normativ.kontur.ru/document?moduleId=1&amp;documentId=379487#l413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57694#l0" TargetMode="Externa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284183"/>
            <a:ext cx="9108503" cy="34778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Программа: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Общие вопросы охраны труда и функционирования системы управления охраной труда</a:t>
            </a:r>
          </a:p>
        </p:txBody>
      </p:sp>
      <p:pic>
        <p:nvPicPr>
          <p:cNvPr id="3075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7774"/>
            <a:ext cx="3048000" cy="25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23478"/>
            <a:ext cx="1790678" cy="79682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4F49DFD-7591-416D-9423-CFCF0A665905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1.3.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43D07C8-DD4D-4EBD-BFF5-B9150957A53D}"/>
              </a:ext>
            </a:extLst>
          </p:cNvPr>
          <p:cNvSpPr/>
          <p:nvPr/>
        </p:nvSpPr>
        <p:spPr>
          <a:xfrm>
            <a:off x="113302" y="915567"/>
            <a:ext cx="8748480" cy="4131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обращение в органы государственной власти Российской Федерации, органы государственной власти субъектов Российской Федерации и органы местного самоуправления, к работодателю, в объединения работодателей, а также в профессиональные союзы, их объединения и иные уполномоченные работниками представительные органы по вопросам охраны труда;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личное участие или участие через своих представителей в рассмотрении вопросов, связанных с обеспечением безопасных условий труда на его рабочем месте, и в расследовании происшедшего с ним несчастного случая на производстве или профессионального заболевания;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внеочередной медицинский осмотр в соответствии с медицинскими рекомендациями с сохранением за ним места работы (должности) и среднего заработка во время прохождения указанного медицинского осмотра;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69ED239-6E08-4D0E-84B8-27392343F031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1.3.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005D87E-94B5-4561-A15D-E67D369078C2}"/>
              </a:ext>
            </a:extLst>
          </p:cNvPr>
          <p:cNvSpPr/>
          <p:nvPr/>
        </p:nvSpPr>
        <p:spPr>
          <a:xfrm>
            <a:off x="113302" y="915567"/>
            <a:ext cx="8748480" cy="2808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гарантии и компенсации, установленные в соответствии с ТК РФ, коллективным договором, соглашением, локальным нормативным актом, трудовым договором, если он занят на работах с вредными и (или) опасными условиями труда. Размеры, порядок и условия предоставления гарантий и компенсаций работникам, занятым на работах с вредными и (или) опасными условиями труда, устанавливаются в порядке, предусмотренном статьями </a:t>
            </a:r>
            <a:r>
              <a:rPr lang="ru-RU" sz="18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92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117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147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ТК РФ.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Повышенные или дополнительные гарантии и компенсации за работу на работах с вредными и (или) опасными условиями труда могут устанавливаться коллективным договором, локальным нормативным актом с учетом финансово-экономического положения работодателя. 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34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064161-E674-4772-A607-3EB9637D077B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1.4.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04E3AAB-791D-48B0-8CC8-713715604994}"/>
              </a:ext>
            </a:extLst>
          </p:cNvPr>
          <p:cNvSpPr/>
          <p:nvPr/>
        </p:nvSpPr>
        <p:spPr>
          <a:xfrm>
            <a:off x="1835776" y="195485"/>
            <a:ext cx="7056704" cy="63886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Государственный контроль и надзор за соблюдением трудового законодательства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EB22DE2-0003-4C27-881C-B0856F153B10}"/>
              </a:ext>
            </a:extLst>
          </p:cNvPr>
          <p:cNvSpPr/>
          <p:nvPr/>
        </p:nvSpPr>
        <p:spPr>
          <a:xfrm>
            <a:off x="113302" y="915567"/>
            <a:ext cx="8748480" cy="36724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20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353 ТК РФ. Государственный контроль (надзор) за соблюдением трудового законодательства и иных нормативных правовых актов, содержащих нормы трудового права 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государственный надзор за соблюдением трудового законодательства и иных нормативных правовых актов, содержащих нормы трудового права, осуществляется федеральной инспекцией труда в порядке, установленном Правительством Российской Федерации.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контроль (надзор) за соблюдением требований по безопасному ведению работ в отдельных сферах деятельности осуществляется в соответствии с законодательством Российской Федерации уполномоченными федеральными органами исполнительной власти.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68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231740" y="2697820"/>
            <a:ext cx="2304000" cy="504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Росэнергонадзор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31740" y="3291830"/>
            <a:ext cx="2304000" cy="504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Роспотребнадзор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 rot="5400000">
            <a:off x="4788100" y="2472815"/>
            <a:ext cx="432000" cy="936000"/>
          </a:xfrm>
          <a:prstGeom prst="downArrow">
            <a:avLst>
              <a:gd name="adj1" fmla="val 53336"/>
              <a:gd name="adj2" fmla="val 64105"/>
            </a:avLst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 rot="5400000">
            <a:off x="4778995" y="3084835"/>
            <a:ext cx="432000" cy="936000"/>
          </a:xfrm>
          <a:prstGeom prst="downArrow">
            <a:avLst>
              <a:gd name="adj1" fmla="val 53336"/>
              <a:gd name="adj2" fmla="val 64105"/>
            </a:avLst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Стрелка углом 29"/>
          <p:cNvSpPr/>
          <p:nvPr/>
        </p:nvSpPr>
        <p:spPr>
          <a:xfrm rot="10800000">
            <a:off x="7848630" y="3868009"/>
            <a:ext cx="765145" cy="1044000"/>
          </a:xfrm>
          <a:prstGeom prst="bentArrow">
            <a:avLst>
              <a:gd name="adj1" fmla="val 22562"/>
              <a:gd name="adj2" fmla="val 25000"/>
              <a:gd name="adj3" fmla="val 33336"/>
              <a:gd name="adj4" fmla="val 26678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трелка углом 28"/>
          <p:cNvSpPr/>
          <p:nvPr/>
        </p:nvSpPr>
        <p:spPr>
          <a:xfrm rot="10800000">
            <a:off x="7848630" y="3282945"/>
            <a:ext cx="765145" cy="1044000"/>
          </a:xfrm>
          <a:prstGeom prst="bentArrow">
            <a:avLst>
              <a:gd name="adj1" fmla="val 22562"/>
              <a:gd name="adj2" fmla="val 25000"/>
              <a:gd name="adj3" fmla="val 33336"/>
              <a:gd name="adj4" fmla="val 26678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60000" y="180000"/>
            <a:ext cx="6840760" cy="432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bIns="468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ВИДЫ КОНТРОЛЯ ЗА ОХРАНОЙ ТРУДА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2000" y="1806825"/>
            <a:ext cx="216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Прокуратура РФ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4093015"/>
            <a:ext cx="4320000" cy="864000"/>
          </a:xfrm>
          <a:prstGeom prst="roundRect">
            <a:avLst>
              <a:gd name="adj" fmla="val 10619"/>
            </a:avLst>
          </a:prstGeom>
          <a:solidFill>
            <a:schemeClr val="bg2">
              <a:lumMod val="1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Государственные инспекции труда и иные должностные лица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28630" y="2706765"/>
            <a:ext cx="2520000" cy="504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Энергетический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28630" y="3291830"/>
            <a:ext cx="2520000" cy="504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108000" rIns="36000" bIns="36000" anchor="ctr"/>
          <a:lstStyle/>
          <a:p>
            <a:pPr algn="ctr">
              <a:lnSpc>
                <a:spcPts val="1400"/>
              </a:lnSpc>
              <a:spcBef>
                <a:spcPts val="0"/>
              </a:spcBef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Санитарно-эпидемиологический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28630" y="3867950"/>
            <a:ext cx="2520000" cy="504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Промышленный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28150" y="4453015"/>
            <a:ext cx="2520000" cy="504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Экологический</a:t>
            </a:r>
          </a:p>
        </p:txBody>
      </p:sp>
      <p:sp>
        <p:nvSpPr>
          <p:cNvPr id="25" name="Стрелка углом 24"/>
          <p:cNvSpPr/>
          <p:nvPr/>
        </p:nvSpPr>
        <p:spPr>
          <a:xfrm rot="10800000">
            <a:off x="7848630" y="2697880"/>
            <a:ext cx="765145" cy="1044000"/>
          </a:xfrm>
          <a:prstGeom prst="bentArrow">
            <a:avLst>
              <a:gd name="adj1" fmla="val 22562"/>
              <a:gd name="adj2" fmla="val 25000"/>
              <a:gd name="adj3" fmla="val 33336"/>
              <a:gd name="adj4" fmla="val 26678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трелка углом 25"/>
          <p:cNvSpPr/>
          <p:nvPr/>
        </p:nvSpPr>
        <p:spPr>
          <a:xfrm rot="10800000">
            <a:off x="7848630" y="2121700"/>
            <a:ext cx="765145" cy="1044000"/>
          </a:xfrm>
          <a:prstGeom prst="bentArrow">
            <a:avLst>
              <a:gd name="adj1" fmla="val 22562"/>
              <a:gd name="adj2" fmla="val 25000"/>
              <a:gd name="adj3" fmla="val 33336"/>
              <a:gd name="adj4" fmla="val 26678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17005" y="1806825"/>
            <a:ext cx="4392000" cy="828000"/>
          </a:xfrm>
          <a:prstGeom prst="roundRect">
            <a:avLst>
              <a:gd name="adj" fmla="val 10895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Федеральная служба по экологическому, технологическому </a:t>
            </a:r>
            <a:b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атомному надзору (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Ростехнадзор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6372300" y="1419988"/>
            <a:ext cx="900000" cy="360000"/>
          </a:xfrm>
          <a:prstGeom prst="downArrow">
            <a:avLst/>
          </a:prstGeom>
          <a:solidFill>
            <a:schemeClr val="accent5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3037193" y="1428468"/>
            <a:ext cx="900000" cy="360000"/>
          </a:xfrm>
          <a:prstGeom prst="downArrow">
            <a:avLst/>
          </a:prstGeom>
          <a:solidFill>
            <a:schemeClr val="accent5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831948" y="1428468"/>
            <a:ext cx="900000" cy="360000"/>
          </a:xfrm>
          <a:prstGeom prst="downArrow">
            <a:avLst/>
          </a:prstGeom>
          <a:solidFill>
            <a:schemeClr val="accent5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836685" y="2499910"/>
            <a:ext cx="900000" cy="1584000"/>
          </a:xfrm>
          <a:prstGeom prst="downArrow">
            <a:avLst>
              <a:gd name="adj1" fmla="val 53336"/>
              <a:gd name="adj2" fmla="val 64105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6755" y="1806825"/>
            <a:ext cx="2160000" cy="720000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Федеральная инспекция труда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92000" y="915988"/>
            <a:ext cx="7560000" cy="5040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ГОСУДАРСТВЕННЫЙ КОНТРОЛЬ</a:t>
            </a:r>
          </a:p>
        </p:txBody>
      </p:sp>
      <p:sp useBgFill="1">
        <p:nvSpPr>
          <p:cNvPr id="27" name="Управляющая кнопка: домой 26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72978AE-C6CA-4F68-BB15-A68A02EC8BFF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1.4.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низ 14"/>
          <p:cNvSpPr/>
          <p:nvPr/>
        </p:nvSpPr>
        <p:spPr>
          <a:xfrm>
            <a:off x="6156490" y="1356615"/>
            <a:ext cx="900000" cy="504000"/>
          </a:xfrm>
          <a:prstGeom prst="downArrow">
            <a:avLst/>
          </a:prstGeom>
          <a:solidFill>
            <a:schemeClr val="accent5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0081" y="4192010"/>
            <a:ext cx="3600399" cy="72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Профсоюзные инспекторы труда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30490" y="1878064"/>
            <a:ext cx="4752000" cy="1584000"/>
          </a:xfrm>
          <a:prstGeom prst="roundRect">
            <a:avLst>
              <a:gd name="adj" fmla="val 7889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Уполномоченные (доверенные) лица по охране труда профессиональных союзов и иных уполномоченных работниками представительных органов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61001" y="4083918"/>
            <a:ext cx="4752000" cy="845395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Комитеты (комиссии)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охране труда организации (Долгов В.Н.)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890330" y="1356615"/>
            <a:ext cx="900000" cy="504000"/>
          </a:xfrm>
          <a:prstGeom prst="downArrow">
            <a:avLst/>
          </a:prstGeom>
          <a:solidFill>
            <a:schemeClr val="accent5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90550" y="915988"/>
            <a:ext cx="7560000" cy="5040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ОБЩЕСТВЕННЫЙ КОНТРОЛЬ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6156490" y="3462064"/>
            <a:ext cx="900000" cy="621854"/>
          </a:xfrm>
          <a:prstGeom prst="downArrow">
            <a:avLst>
              <a:gd name="adj1" fmla="val 50000"/>
              <a:gd name="adj2" fmla="val 38070"/>
            </a:avLst>
          </a:prstGeom>
          <a:solidFill>
            <a:schemeClr val="accent5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890281" y="2504524"/>
            <a:ext cx="900000" cy="504000"/>
          </a:xfrm>
          <a:prstGeom prst="downArrow">
            <a:avLst/>
          </a:prstGeom>
          <a:solidFill>
            <a:schemeClr val="accent5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890281" y="3679004"/>
            <a:ext cx="900000" cy="504000"/>
          </a:xfrm>
          <a:prstGeom prst="downArrow">
            <a:avLst/>
          </a:prstGeom>
          <a:solidFill>
            <a:schemeClr val="accent5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0082" y="1878064"/>
            <a:ext cx="3600398" cy="720000"/>
          </a:xfrm>
          <a:prstGeom prst="roundRect">
            <a:avLst>
              <a:gd name="adj" fmla="val 12544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Объединения профессиональных союзов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0082" y="3021880"/>
            <a:ext cx="3600398" cy="720000"/>
          </a:xfrm>
          <a:prstGeom prst="roundRect">
            <a:avLst>
              <a:gd name="adj" fmla="val 1185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Правовые и технические инспекции труда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60000" y="180000"/>
            <a:ext cx="6840760" cy="432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bIns="468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ВИДЫ КОНТРОЛЯ ЗА ОХРАНОЙ ТРУДА</a:t>
            </a:r>
          </a:p>
        </p:txBody>
      </p:sp>
      <p:sp useBgFill="1">
        <p:nvSpPr>
          <p:cNvPr id="21" name="Управляющая кнопка: домой 20">
            <a:hlinkClick r:id="rId2" action="ppaction://hlinksldjump" highlightClick="1"/>
          </p:cNvPr>
          <p:cNvSpPr/>
          <p:nvPr/>
        </p:nvSpPr>
        <p:spPr>
          <a:xfrm>
            <a:off x="7154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2B30FCB-1E10-4CA1-9AA6-5B46B2848AB5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1.4.</a:t>
            </a:r>
          </a:p>
        </p:txBody>
      </p:sp>
    </p:spTree>
    <p:extLst>
      <p:ext uri="{BB962C8B-B14F-4D97-AF65-F5344CB8AC3E}">
        <p14:creationId xmlns:p14="http://schemas.microsoft.com/office/powerpoint/2010/main" val="1752029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6F821A5-8692-44C5-AEAB-9433AD484049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1.5.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4F47A11-E2EA-47EB-8434-0A1421DD6384}"/>
              </a:ext>
            </a:extLst>
          </p:cNvPr>
          <p:cNvSpPr/>
          <p:nvPr/>
        </p:nvSpPr>
        <p:spPr>
          <a:xfrm>
            <a:off x="1835776" y="195485"/>
            <a:ext cx="7056704" cy="63886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Социальное партнерство в сфере труда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F369E38-E021-47C2-ACA7-3100777D957C}"/>
              </a:ext>
            </a:extLst>
          </p:cNvPr>
          <p:cNvSpPr/>
          <p:nvPr/>
        </p:nvSpPr>
        <p:spPr>
          <a:xfrm>
            <a:off x="113302" y="915567"/>
            <a:ext cx="8748480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23 ТК РФ. Понятие социального партнерства в сфере труда </a:t>
            </a:r>
            <a:endParaRPr lang="ru-RU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Социальное партнерство в сфере труда (далее - социальное партнерство) - система взаимоотношений между работниками (представителями работников), работодателями (представителями работодателей), органами государственной власти, органами местного самоуправления, направленная на обеспечение согласования интересов работников и работодателей по вопросам регулирования трудовых отношений и иных непосредственно связанных с ними отношений. </a:t>
            </a:r>
            <a:endParaRPr lang="ru-RU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62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90CEC4D-6C1D-4ED7-97DD-0387F457C767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BDEEA4F-F9CA-4F8F-859D-E9A35B0619CC}"/>
              </a:ext>
            </a:extLst>
          </p:cNvPr>
          <p:cNvSpPr/>
          <p:nvPr/>
        </p:nvSpPr>
        <p:spPr>
          <a:xfrm>
            <a:off x="108901" y="913991"/>
            <a:ext cx="8748480" cy="1657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Предлагаю для самостоятельного изучения ст. ТК РФ: 209, 5,211,220,354-356, 362, 363, 366-369, 24-27, 29-35, 52, 53.</a:t>
            </a:r>
            <a:endParaRPr lang="ru-RU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7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2E2370-80E9-486F-9011-81971F184034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Тема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DFC990E-8C2B-43EF-A537-81BFDC4C065D}"/>
              </a:ext>
            </a:extLst>
          </p:cNvPr>
          <p:cNvSpPr txBox="1"/>
          <p:nvPr/>
        </p:nvSpPr>
        <p:spPr>
          <a:xfrm>
            <a:off x="1412032" y="1428006"/>
            <a:ext cx="7560840" cy="280076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Тема 2: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Стратегия безопасности труда и охраны труда</a:t>
            </a:r>
          </a:p>
        </p:txBody>
      </p:sp>
    </p:spTree>
    <p:extLst>
      <p:ext uri="{BB962C8B-B14F-4D97-AF65-F5344CB8AC3E}">
        <p14:creationId xmlns:p14="http://schemas.microsoft.com/office/powerpoint/2010/main" val="2769360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339502"/>
            <a:ext cx="6332240" cy="504056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PT Serif"/>
                <a:cs typeface="Times New Roman" panose="02020603050405020304" pitchFamily="18" charset="0"/>
              </a:rPr>
              <a:t>Цели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охраны труда</a:t>
            </a: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79512" y="987574"/>
            <a:ext cx="8204448" cy="936104"/>
          </a:xfrm>
          <a:prstGeom prst="rect">
            <a:avLst/>
          </a:prstGeom>
          <a:solidFill>
            <a:srgbClr val="00B0F0"/>
          </a:solidFill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Сохранение жизни и здоровья работников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исполнении ими трудовых обязанностей, обеспечение безопасных и благоприятных для здоровья работников условий труда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179512" y="2139702"/>
            <a:ext cx="8204448" cy="1296144"/>
          </a:xfrm>
          <a:prstGeom prst="rect">
            <a:avLst/>
          </a:prstGeom>
          <a:solidFill>
            <a:srgbClr val="00B0F0"/>
          </a:solidFill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всех прав работников в соответствии с трудовым законодательством РФ и локальными нормативно-правовыми документами, предотвращение связанных с работой травм и ухудшения состояния здоровья работников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79512" y="3651870"/>
            <a:ext cx="8204448" cy="324036"/>
          </a:xfrm>
          <a:prstGeom prst="rect">
            <a:avLst/>
          </a:prstGeom>
          <a:solidFill>
            <a:srgbClr val="00B0F0"/>
          </a:solidFill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аварийных ситуаций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82A08AE-DAFE-4E33-908A-FF5EA6A9AF11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2.1.</a:t>
            </a:r>
          </a:p>
        </p:txBody>
      </p:sp>
    </p:spTree>
    <p:extLst>
      <p:ext uri="{BB962C8B-B14F-4D97-AF65-F5344CB8AC3E}">
        <p14:creationId xmlns:p14="http://schemas.microsoft.com/office/powerpoint/2010/main" val="725534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4087C7-8C20-4592-AD8F-3FFF5EDCCD62}"/>
              </a:ext>
            </a:extLst>
          </p:cNvPr>
          <p:cNvSpPr txBox="1"/>
          <p:nvPr/>
        </p:nvSpPr>
        <p:spPr>
          <a:xfrm>
            <a:off x="121809" y="160690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2.1.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00AB36A-D609-40F1-9FF1-B31F28D88904}"/>
              </a:ext>
            </a:extLst>
          </p:cNvPr>
          <p:cNvSpPr/>
          <p:nvPr/>
        </p:nvSpPr>
        <p:spPr>
          <a:xfrm>
            <a:off x="1331640" y="160690"/>
            <a:ext cx="7565572" cy="8268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Обязанности работодателя по обеспечению безопасных условий и охраны труда</a:t>
            </a:r>
            <a:endParaRPr lang="ru-RU" sz="24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FE0DAB8-E25B-4665-AC5F-5976DFA7D1AF}"/>
              </a:ext>
            </a:extLst>
          </p:cNvPr>
          <p:cNvSpPr/>
          <p:nvPr/>
        </p:nvSpPr>
        <p:spPr>
          <a:xfrm>
            <a:off x="130358" y="1059582"/>
            <a:ext cx="8748480" cy="40324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Соблюдать установленные государственные нормативные требования по охране труда.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Систематически выявлять опасности и профессиональные риски, регулярно их анализировать и оценивать, снижать уровни профессиональных рисков.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Совершенствовать систему управления охраной труда.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Предоставлять ответственным лицам соответствующие полномочия для осуществления функций (обязанностей) в рамках функционирования системы управления охраной труда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5</a:t>
            </a:r>
            <a:r>
              <a:rPr lang="ru-RU" sz="2000" dirty="0">
                <a:solidFill>
                  <a:schemeClr val="tx1"/>
                </a:solidFill>
              </a:rPr>
              <a:t>. Документировать и доводить до сведения работников на всех уровнях управления информацию об ответственных лицах и их полномочиях.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23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7C7DDDB-5547-4EB3-B4AF-B18B34AD07D4}"/>
              </a:ext>
            </a:extLst>
          </p:cNvPr>
          <p:cNvSpPr txBox="1"/>
          <p:nvPr/>
        </p:nvSpPr>
        <p:spPr>
          <a:xfrm>
            <a:off x="1259632" y="1275606"/>
            <a:ext cx="7560840" cy="212365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Тема 1: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Основы охраны труда в Российской Федерации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7FD866C-8ABB-4AAC-9712-DA0A87D31EA7}"/>
              </a:ext>
            </a:extLst>
          </p:cNvPr>
          <p:cNvSpPr txBox="1"/>
          <p:nvPr/>
        </p:nvSpPr>
        <p:spPr>
          <a:xfrm>
            <a:off x="107504" y="123478"/>
            <a:ext cx="1790678" cy="79682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ТЕМА 1.</a:t>
            </a:r>
          </a:p>
        </p:txBody>
      </p:sp>
    </p:spTree>
    <p:extLst>
      <p:ext uri="{BB962C8B-B14F-4D97-AF65-F5344CB8AC3E}">
        <p14:creationId xmlns:p14="http://schemas.microsoft.com/office/powerpoint/2010/main" val="3463282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A3C9BD6-5ED3-45B8-8F42-648FAB256C16}"/>
              </a:ext>
            </a:extLst>
          </p:cNvPr>
          <p:cNvSpPr txBox="1"/>
          <p:nvPr/>
        </p:nvSpPr>
        <p:spPr>
          <a:xfrm>
            <a:off x="144000" y="1841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2.1.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BF591C6-81AD-4AA8-9A42-0F2BAB011192}"/>
              </a:ext>
            </a:extLst>
          </p:cNvPr>
          <p:cNvSpPr/>
          <p:nvPr/>
        </p:nvSpPr>
        <p:spPr>
          <a:xfrm>
            <a:off x="144000" y="337845"/>
            <a:ext cx="8748480" cy="48056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Обеспечивать безопасность работников при эксплуатации зданий и оборудования, а также при эксплуатации применяемых в производстве инструментов и материалов.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Обеспечивать соответствие каждого рабочего места государственным нормативным требованиям охраны труда.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Реализовывать мероприятия по улучшению условий и охраны труда.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x-none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x-none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труда и отдыха работников в соответствии с трудовым законодательством и иными нормативными правовыми актами, содержащими нормы трудового права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x-none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x-none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работников (определенные категории работников) средствами индивидуальной защиты, оснащать </a:t>
            </a:r>
            <a:r>
              <a:rPr lang="x-none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коллективной защиты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Поддерживать на высоком уровне и постоянно улучшать подготовку работников в области охраны труда путем организации  качественного обучения.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5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293F5F6-B6F3-47F3-A595-24DCAB809007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2.1.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78E3EC2-E5DA-4870-92F8-EA073295F342}"/>
              </a:ext>
            </a:extLst>
          </p:cNvPr>
          <p:cNvSpPr/>
          <p:nvPr/>
        </p:nvSpPr>
        <p:spPr>
          <a:xfrm>
            <a:off x="144000" y="555526"/>
            <a:ext cx="8748480" cy="4464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Обеспечивать функционирование всех уровней контроля за соблюдением и выполнением на рабочих местах законодательных и других требований в области безопасности и здоровья. Контролировать состояние условий труда на рабочих местах, соблюдение работниками требований охраны труда, а также правильность применения ими средств индивидуальной и коллективной защиты.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Обеспечивать проведение всех видов инструктажей по охране труда.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Проводить специальную оценку условий труда в соответствии с законодательством о специальной оценке условий труда.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Организовывать и проводить обязательные медицинские осмотры, обязательные психиатрические освидетельствования и обследования работников (определенные категории работников).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Обеспечивать взаимодействие с органами государственного надзора (контроля), органами исполнительной власти и профсоюзного контроля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69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78E3EC2-E5DA-4870-92F8-EA073295F342}"/>
              </a:ext>
            </a:extLst>
          </p:cNvPr>
          <p:cNvSpPr/>
          <p:nvPr/>
        </p:nvSpPr>
        <p:spPr>
          <a:xfrm>
            <a:off x="144000" y="555526"/>
            <a:ext cx="8748480" cy="44644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Расследовать, оформлять, учитывать аварии, инциденты, несчастные случаи и микроповреждения (микротравмы), профессиональные заболевания и реагировать на них в рамках системы управления охраной труда.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Обеспечивать обязательное социальное страхование работников от несчастных случаев на производстве и профессиональных заболеваний.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x-none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</a:t>
            </a:r>
            <a:r>
              <a:rPr lang="x-none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об условиях и охране труда на их рабочих местах, о существующих профессиональных рисках и их уровнях, а также о мерах по защите от воздействия вредных и (или) опасных производственных факторов, имеющихся на рабочих местах, о предоставляемых им гарантиях, полагающихся им компенсациях и средствах индивидуальной защиты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Проводить консультации с работниками и членами профкома, обеспечивать их участие в решении вопросов и реализации мероприятий по охране труда.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293F5F6-B6F3-47F3-A595-24DCAB809007}"/>
              </a:ext>
            </a:extLst>
          </p:cNvPr>
          <p:cNvSpPr txBox="1"/>
          <p:nvPr/>
        </p:nvSpPr>
        <p:spPr>
          <a:xfrm>
            <a:off x="144000" y="195485"/>
            <a:ext cx="1691776" cy="36004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2.1.</a:t>
            </a:r>
          </a:p>
        </p:txBody>
      </p:sp>
    </p:spTree>
    <p:extLst>
      <p:ext uri="{BB962C8B-B14F-4D97-AF65-F5344CB8AC3E}">
        <p14:creationId xmlns:p14="http://schemas.microsoft.com/office/powerpoint/2010/main" val="1010712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293F5F6-B6F3-47F3-A595-24DCAB809007}"/>
              </a:ext>
            </a:extLst>
          </p:cNvPr>
          <p:cNvSpPr txBox="1"/>
          <p:nvPr/>
        </p:nvSpPr>
        <p:spPr>
          <a:xfrm>
            <a:off x="144000" y="195485"/>
            <a:ext cx="1691776" cy="5760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2.1.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78E3EC2-E5DA-4870-92F8-EA073295F342}"/>
              </a:ext>
            </a:extLst>
          </p:cNvPr>
          <p:cNvSpPr/>
          <p:nvPr/>
        </p:nvSpPr>
        <p:spPr>
          <a:xfrm>
            <a:off x="144000" y="771550"/>
            <a:ext cx="8748480" cy="30243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Разрабатывать и утверждать локальные нормативные акты по охране труда с учетом мнения выборного органа первичной профсоюзной организации.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Вести реестр (перечень) нормативных правовых актов (в том числе с использованием электронных вычислительных машин и баз данных), содержащих требования охраны труда, а также обеспечивать доступ работников к актуальным редакциям таких нормативных правовых актов.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Приостанавливать при возникновении угрозы жизни и здоровью работников производство работ, а также эксплуатацию оборудования, зданий до устранения такой угрозы.</a:t>
            </a:r>
          </a:p>
        </p:txBody>
      </p:sp>
    </p:spTree>
    <p:extLst>
      <p:ext uri="{BB962C8B-B14F-4D97-AF65-F5344CB8AC3E}">
        <p14:creationId xmlns:p14="http://schemas.microsoft.com/office/powerpoint/2010/main" val="3656693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29BF6B2-0274-49BB-8C58-C64DD455927D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2.2.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16D3AEF-5652-442D-B728-18DFB1363B9E}"/>
              </a:ext>
            </a:extLst>
          </p:cNvPr>
          <p:cNvSpPr/>
          <p:nvPr/>
        </p:nvSpPr>
        <p:spPr>
          <a:xfrm>
            <a:off x="1835776" y="195485"/>
            <a:ext cx="7056704" cy="6388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</a:rPr>
              <a:t>Лидерство в области охраны труда</a:t>
            </a:r>
            <a:endParaRPr lang="ru-RU" sz="24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C059924-7F3C-4261-B603-1426AB247185}"/>
              </a:ext>
            </a:extLst>
          </p:cNvPr>
          <p:cNvSpPr/>
          <p:nvPr/>
        </p:nvSpPr>
        <p:spPr>
          <a:xfrm>
            <a:off x="144000" y="834346"/>
            <a:ext cx="8748480" cy="418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ГОСТ Р ИСО 45001-2020 Национальный стандарт РФ «Системы менеджмента безопасности труда и охраны здоровья»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Высшее руководство должно демонстрировать лидерство и приверженность в отношении охраны труда посредством: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принятия общей ответственности за предупреждение производственных травм и ухудшения здоровья, а также обеспечения безопасных в плане здоровья и условий труда рабочих мест и видов деятельности;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гарантии того, что политика в области охраны труда и связанные с ней цели в области охраны труда установлены и согласуются с направлением стратегического развития организации;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обеспечения интеграции требований охраны труда в деятельность организации;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обеспечения наличия ресурсов, необходимых для разработки, внедрения, поддержания и улучшения системы управления охраной труда (далее – СУОТ);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 информирования о важности результативного управления охраной труда и соответствия требованиям СУОТ;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5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AF62D18-B734-4F4C-852A-120F457D5D3E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2.2.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C48AEBB-A85C-4251-9A2A-F4E6D6C6E57E}"/>
              </a:ext>
            </a:extLst>
          </p:cNvPr>
          <p:cNvSpPr/>
          <p:nvPr/>
        </p:nvSpPr>
        <p:spPr>
          <a:xfrm>
            <a:off x="144000" y="834346"/>
            <a:ext cx="8748480" cy="39696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е) обеспечения того, что СУОТ достигает ожидаемых результатов;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ж) руководства и поддержки вклада персонала в результативность СУОТ;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з) обеспечения и поощрения постоянного улучшения СУОТ;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и) поощрения демонстрации лидерства на различных уровнях управления в границах установленной ответственности;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к) создания, демонстрации личным примером и поощрения в организации корпоративной культуры, которая обеспечивает поддержку достижения СУОТ ожидаемых результатов;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л) защиты сотрудников от наказания при сообщении об инцидентах, опасностях, рисках и возможностях;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м) обеспечения разработки и внедрения процесса(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консультаций и участия сотрудников организации в СУОТ;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н) поддержки в учреждении и функционировании комитетов по охране здоровья и безопасности труда.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441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D57196B-8996-4178-ADD0-B8AC41ED1A49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2.3.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F2F8D88-BE5B-4753-A205-9AAD2F422BBD}"/>
              </a:ext>
            </a:extLst>
          </p:cNvPr>
          <p:cNvSpPr/>
          <p:nvPr/>
        </p:nvSpPr>
        <p:spPr>
          <a:xfrm>
            <a:off x="1835776" y="195485"/>
            <a:ext cx="7056704" cy="7920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</a:rPr>
              <a:t>Мотивация работников на безопасный труд</a:t>
            </a:r>
            <a:endParaRPr lang="ru-RU" sz="24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7A494AF-1406-4E1F-A50F-63FFF8917606}"/>
              </a:ext>
            </a:extLst>
          </p:cNvPr>
          <p:cNvSpPr/>
          <p:nvPr/>
        </p:nvSpPr>
        <p:spPr>
          <a:xfrm>
            <a:off x="144000" y="987574"/>
            <a:ext cx="8748480" cy="38164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мотивации в области охраны труда состоит в том, чтобы безопасность была возведена в ранг потребности в сознании работника, только тогда это станет движущим мотивом. 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личностном уровне работать продуктивно и безопасно выгодно самому человеку, от этого напрямую зависит успех работы коллектива его подразделения, а в конечном итоге – предприятия.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 путей усиления мотивации к безопасному труду является психологический настрой работника на безопасное поведение при исполнении трудовых функций. 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обеспечения безопасности на производстве важно, чтобы работник в процессе исполнения трудовых функций был мотивирован и компетентен в вопросах охраны труда, имел эмоциональную устойчивость для адекватной оценки уровня профессиональных рисков при выполнении технологических операций и исключения негативного воздействия опасных производственных факторов, для чего следует качественно проводить обучение работников. 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должны постоянно обдумывать возможные способы улучшения работы и внутренней мотивации работников. Важно выделить возможные простые изменения в работе, которые могли бы привести к стимулированию внутренней мотивации подчиненных, вызвать сотрудничество и энтузиазм с их стороны.    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69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776" y="267494"/>
            <a:ext cx="6984296" cy="34163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Система управления охраной труда в организации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72225" y="4281940"/>
            <a:ext cx="2520950" cy="431800"/>
          </a:xfrm>
          <a:prstGeom prst="roundRect">
            <a:avLst/>
          </a:prstGeom>
          <a:solidFill>
            <a:srgbClr val="FF0000"/>
          </a:solidFill>
          <a:ln/>
          <a:effectLst>
            <a:outerShdw blurRad="152400" dist="127000" dir="5400000" sx="90000" sy="-19000" rotWithShape="0">
              <a:prstClr val="black">
                <a:alpha val="5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(ст. </a:t>
            </a:r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217 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ТК РФ)</a:t>
            </a:r>
          </a:p>
        </p:txBody>
      </p:sp>
      <p:sp useBgFill="1"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BDE1706-059C-4631-8C7F-571AAEE76AD7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Тема 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9A804C9-A678-4D83-8C53-7F8E0A331D7F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3.1.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9582"/>
            <a:ext cx="842493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охраной труда – комплекс взаимосвязанных и взаимодействующих между собой элементов, устанавливающих политику и цели в области охраны труда и процедуры по достижению этих целей.</a:t>
            </a: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Институте разработано и введено в действие Положение о системе управления охраной труда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6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5337" y="203840"/>
            <a:ext cx="6840760" cy="630506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4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</a:rPr>
              <a:t>Специальная оценка условий труда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987574"/>
            <a:ext cx="8784976" cy="1674186"/>
          </a:xfrm>
          <a:prstGeom prst="roundRect">
            <a:avLst>
              <a:gd name="adj" fmla="val 11082"/>
            </a:avLst>
          </a:prstGeom>
          <a:solidFill>
            <a:srgbClr val="C00000"/>
          </a:solidFill>
          <a:ln w="6350"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76200" contourW="12700" prstMaterial="softEdge">
            <a:bevelT w="190500" h="38100"/>
            <a:contourClr>
              <a:schemeClr val="bg1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108000" rIns="36000" bIns="3600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i="1" dirty="0">
                <a:solidFill>
                  <a:srgbClr val="FFFFFF"/>
                </a:solidFill>
                <a:effectLst>
                  <a:outerShdw blurRad="101600" dist="101600" dir="3600000" algn="ctr" rotWithShape="0">
                    <a:schemeClr val="tx1">
                      <a:alpha val="70000"/>
                    </a:schemeClr>
                  </a:outerShdw>
                </a:effectLst>
                <a:latin typeface="Verdana" pitchFamily="34" charset="0"/>
              </a:rPr>
              <a:t>Специальная Оценка Условий Труда - </a:t>
            </a:r>
            <a:r>
              <a:rPr lang="ru-RU" altLang="ru-RU" sz="1400" i="1" spc="-50" dirty="0">
                <a:solidFill>
                  <a:srgbClr val="FFFFFF"/>
                </a:solidFill>
                <a:effectLst>
                  <a:outerShdw blurRad="101600" dist="101600" dir="3600000" algn="ctr" rotWithShape="0">
                    <a:schemeClr val="tx1">
                      <a:alpha val="70000"/>
                    </a:schemeClr>
                  </a:outerShdw>
                </a:effectLst>
                <a:latin typeface="Verdana" pitchFamily="34" charset="0"/>
              </a:rPr>
              <a:t>единый комплекс последовательно выполняемых процедур по идентификации вредностей (опасностей) и оценке уровня воздействия выявленных вредных и опасных факторов производственной среды и трудового процесса на организм работника с учетом эффективности средств индивидуальной защиты</a:t>
            </a:r>
          </a:p>
          <a:p>
            <a:pPr algn="r" eaLnBrk="1" hangingPunct="1"/>
            <a:r>
              <a:rPr lang="ru-RU" altLang="ru-RU" sz="1400" i="1" spc="-50" dirty="0">
                <a:solidFill>
                  <a:srgbClr val="FFFFFF"/>
                </a:solidFill>
                <a:effectLst>
                  <a:outerShdw blurRad="101600" dist="101600" dir="3600000" algn="ctr" rotWithShape="0">
                    <a:schemeClr val="tx1">
                      <a:alpha val="70000"/>
                    </a:schemeClr>
                  </a:outerShdw>
                </a:effectLst>
                <a:latin typeface="Verdana" pitchFamily="34" charset="0"/>
              </a:rPr>
              <a:t>426-ФЗ от 28.12.2013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841780"/>
            <a:ext cx="8785225" cy="2106458"/>
          </a:xfrm>
          <a:prstGeom prst="roundRect">
            <a:avLst>
              <a:gd name="adj" fmla="val 549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tIns="108000" rIns="36000" bIns="36000"/>
          <a:lstStyle/>
          <a:p>
            <a:pPr algn="ctr">
              <a:lnSpc>
                <a:spcPts val="1600"/>
              </a:lnSpc>
              <a:defRPr/>
            </a:pPr>
            <a:r>
              <a:rPr lang="ru-RU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rope"/>
                <a:cs typeface="Arial" pitchFamily="34" charset="0"/>
              </a:rPr>
              <a:t>Нормативно-правовые акты РФ по проведению СОУТ </a:t>
            </a:r>
            <a:br>
              <a:rPr lang="ru-RU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rope"/>
                <a:cs typeface="Arial" pitchFamily="34" charset="0"/>
              </a:rPr>
            </a:br>
            <a:r>
              <a:rPr lang="ru-RU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urope"/>
                <a:cs typeface="Arial" pitchFamily="34" charset="0"/>
              </a:rPr>
              <a:t>			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4043" y="3221249"/>
            <a:ext cx="8595914" cy="1676722"/>
          </a:xfrm>
          <a:prstGeom prst="roundRect">
            <a:avLst>
              <a:gd name="adj" fmla="val 7493"/>
            </a:avLst>
          </a:prstGeom>
          <a:solidFill>
            <a:schemeClr val="tx2"/>
          </a:solidFill>
          <a:ln w="635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altLang="ru-RU" i="1" dirty="0">
                <a:effectLst>
                  <a:outerShdw blurRad="635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Федеральный закон от 28.12.2013 N 426-ФЗ "О специальной оценке условий труда» с изменениями</a:t>
            </a:r>
          </a:p>
          <a:p>
            <a:pPr>
              <a:defRPr/>
            </a:pPr>
            <a:endParaRPr lang="ru-RU" i="1" dirty="0">
              <a:effectLst>
                <a:outerShdw blurRad="635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i="1" dirty="0">
                <a:effectLst>
                  <a:outerShdw blurRad="635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Трудовой кодекс Российской Федерации</a:t>
            </a:r>
            <a:endParaRPr lang="ru-RU" dirty="0">
              <a:effectLst>
                <a:outerShdw blurRad="635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 useBgFill="1"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7A5AC71-C322-4CA7-B290-4579AE8935BF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3.2.</a:t>
            </a:r>
          </a:p>
        </p:txBody>
      </p:sp>
    </p:spTree>
    <p:extLst>
      <p:ext uri="{BB962C8B-B14F-4D97-AF65-F5344CB8AC3E}">
        <p14:creationId xmlns:p14="http://schemas.microsoft.com/office/powerpoint/2010/main" val="60720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низ 16"/>
          <p:cNvSpPr/>
          <p:nvPr/>
        </p:nvSpPr>
        <p:spPr>
          <a:xfrm>
            <a:off x="3194895" y="1380121"/>
            <a:ext cx="432000" cy="1656000"/>
          </a:xfrm>
          <a:prstGeom prst="downArrow">
            <a:avLst>
              <a:gd name="adj1" fmla="val 50000"/>
              <a:gd name="adj2" fmla="val 68143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3896925" y="1446905"/>
            <a:ext cx="432000" cy="2520000"/>
          </a:xfrm>
          <a:prstGeom prst="downArrow">
            <a:avLst>
              <a:gd name="adj1" fmla="val 50000"/>
              <a:gd name="adj2" fmla="val 68143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4770070" y="1434111"/>
            <a:ext cx="432000" cy="2520000"/>
          </a:xfrm>
          <a:prstGeom prst="downArrow">
            <a:avLst>
              <a:gd name="adj1" fmla="val 50000"/>
              <a:gd name="adj2" fmla="val 68143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5535155" y="1380121"/>
            <a:ext cx="432000" cy="1656000"/>
          </a:xfrm>
          <a:prstGeom prst="downArrow">
            <a:avLst>
              <a:gd name="adj1" fmla="val 50000"/>
              <a:gd name="adj2" fmla="val 68143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6282190" y="1392915"/>
            <a:ext cx="432000" cy="720000"/>
          </a:xfrm>
          <a:prstGeom prst="downArrow">
            <a:avLst>
              <a:gd name="adj1" fmla="val 50000"/>
              <a:gd name="adj2" fmla="val 64111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2429810" y="1392915"/>
            <a:ext cx="432000" cy="720000"/>
          </a:xfrm>
          <a:prstGeom prst="downArrow">
            <a:avLst>
              <a:gd name="adj1" fmla="val 50000"/>
              <a:gd name="adj2" fmla="val 64111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>
            <a:off x="4644008" y="3966905"/>
            <a:ext cx="4320000" cy="64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  <a:ln w="28575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80000" tIns="99060" rIns="99060" bIns="99060" anchor="ctr"/>
          <a:lstStyle>
            <a:lvl1pPr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Организационно-технические мероприятия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5364008" y="3044303"/>
            <a:ext cx="3600000" cy="64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80000" tIns="99060" rIns="99060" bIns="99060" anchor="ctr"/>
          <a:lstStyle>
            <a:lvl1pPr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Санитарно-гигиенические мероприятия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6120008" y="2121700"/>
            <a:ext cx="2844000" cy="64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5400000" scaled="1"/>
            <a:tileRect/>
          </a:gradFill>
          <a:ln w="28575"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99060" rIns="99060" bIns="9906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Реабилитационные мероприятия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43968" y="3966905"/>
            <a:ext cx="4320000" cy="64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25000"/>
                  <a:shade val="30000"/>
                  <a:satMod val="115000"/>
                </a:schemeClr>
              </a:gs>
              <a:gs pos="50000">
                <a:schemeClr val="bg2">
                  <a:lumMod val="25000"/>
                  <a:shade val="67500"/>
                  <a:satMod val="115000"/>
                </a:schemeClr>
              </a:gs>
              <a:gs pos="100000">
                <a:schemeClr val="bg2">
                  <a:lumMod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28575"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80000" tIns="99060" rIns="99060" bIns="9906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Лечебно-профилактические </a:t>
            </a:r>
          </a:p>
          <a:p>
            <a:pPr eaLnBrk="1" hangingPunct="1"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мероприятия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179944" y="3044343"/>
            <a:ext cx="3600000" cy="64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solidFill>
            <a:srgbClr val="0070C0"/>
          </a:solidFill>
          <a:ln w="28575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80000" tIns="99060" rIns="99060" bIns="99060" anchor="ctr"/>
          <a:lstStyle>
            <a:lvl1pPr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Социально-экономические мероприятия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179512" y="2121780"/>
            <a:ext cx="2844000" cy="64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28575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80000" tIns="99060" rIns="99060" bIns="99060" anchor="ctr"/>
          <a:lstStyle>
            <a:lvl1pPr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Правовые мероприятия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2000" y="699542"/>
            <a:ext cx="7920000" cy="936112"/>
          </a:xfrm>
          <a:prstGeom prst="roundRect">
            <a:avLst/>
          </a:prstGeom>
          <a:solidFill>
            <a:srgbClr val="002060"/>
          </a:solidFill>
          <a:ln w="28575">
            <a:noFill/>
          </a:ln>
          <a:effectLst>
            <a:outerShdw blurRad="50800" dist="101600" dir="2700000" algn="tl" rotWithShape="0">
              <a:prstClr val="black">
                <a:alpha val="4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  <a:defRPr/>
            </a:pPr>
            <a:r>
              <a:rPr lang="ru-RU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209 ТК РФ. Охрана труда это система сохранения жизни и здоровья работников в процессе трудовой деятельности</a:t>
            </a:r>
          </a:p>
        </p:txBody>
      </p:sp>
      <p:sp useBgFill="1"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03461" y="125732"/>
            <a:ext cx="6797218" cy="472095"/>
          </a:xfrm>
          <a:prstGeom prst="roundRect">
            <a:avLst/>
          </a:prstGeom>
          <a:solidFill>
            <a:srgbClr val="009900"/>
          </a:solidFill>
          <a:ln w="28575">
            <a:noFill/>
          </a:ln>
          <a:effectLst>
            <a:outerShdw blurRad="101600" dist="101600" dir="2700000" algn="ctr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400" b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охраны труда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E2A1EFF-5F0D-48C1-BD31-F6315F96B629}"/>
              </a:ext>
            </a:extLst>
          </p:cNvPr>
          <p:cNvSpPr txBox="1"/>
          <p:nvPr/>
        </p:nvSpPr>
        <p:spPr>
          <a:xfrm>
            <a:off x="107504" y="123479"/>
            <a:ext cx="1695957" cy="57606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1.1.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>
            <a:endCxn id="7" idx="3"/>
          </p:cNvCxnSpPr>
          <p:nvPr/>
        </p:nvCxnSpPr>
        <p:spPr>
          <a:xfrm flipH="1">
            <a:off x="2996505" y="1239530"/>
            <a:ext cx="855415" cy="243055"/>
          </a:xfrm>
          <a:prstGeom prst="straightConnector1">
            <a:avLst/>
          </a:prstGeom>
          <a:ln w="50800" cap="sq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2" idx="3"/>
          </p:cNvCxnSpPr>
          <p:nvPr/>
        </p:nvCxnSpPr>
        <p:spPr>
          <a:xfrm flipH="1">
            <a:off x="2996505" y="1239530"/>
            <a:ext cx="1035435" cy="1098150"/>
          </a:xfrm>
          <a:prstGeom prst="straightConnector1">
            <a:avLst/>
          </a:prstGeom>
          <a:ln w="50800" cap="sq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003978" y="1239530"/>
            <a:ext cx="1207982" cy="1956777"/>
          </a:xfrm>
          <a:prstGeom prst="straightConnector1">
            <a:avLst/>
          </a:prstGeom>
          <a:ln w="50800" cap="sq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014800" y="1239530"/>
            <a:ext cx="1377180" cy="2781737"/>
          </a:xfrm>
          <a:prstGeom prst="straightConnector1">
            <a:avLst/>
          </a:prstGeom>
          <a:ln w="50800" cap="sq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2" idx="2"/>
            <a:endCxn id="21" idx="0"/>
          </p:cNvCxnSpPr>
          <p:nvPr/>
        </p:nvCxnSpPr>
        <p:spPr>
          <a:xfrm>
            <a:off x="4572000" y="1257620"/>
            <a:ext cx="0" cy="3249345"/>
          </a:xfrm>
          <a:prstGeom prst="straightConnector1">
            <a:avLst/>
          </a:prstGeom>
          <a:ln w="50800" cap="sq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11" idx="1"/>
          </p:cNvCxnSpPr>
          <p:nvPr/>
        </p:nvCxnSpPr>
        <p:spPr>
          <a:xfrm>
            <a:off x="4801392" y="1239530"/>
            <a:ext cx="1321670" cy="2808340"/>
          </a:xfrm>
          <a:prstGeom prst="straightConnector1">
            <a:avLst/>
          </a:prstGeom>
          <a:ln w="50800" cap="sq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19" idx="1"/>
          </p:cNvCxnSpPr>
          <p:nvPr/>
        </p:nvCxnSpPr>
        <p:spPr>
          <a:xfrm>
            <a:off x="4932040" y="1239530"/>
            <a:ext cx="1191022" cy="1953245"/>
          </a:xfrm>
          <a:prstGeom prst="straightConnector1">
            <a:avLst/>
          </a:prstGeom>
          <a:ln w="50800" cap="sq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18" idx="1"/>
          </p:cNvCxnSpPr>
          <p:nvPr/>
        </p:nvCxnSpPr>
        <p:spPr>
          <a:xfrm>
            <a:off x="5112060" y="1239530"/>
            <a:ext cx="1006322" cy="1098150"/>
          </a:xfrm>
          <a:prstGeom prst="straightConnector1">
            <a:avLst/>
          </a:prstGeom>
          <a:ln w="50800" cap="sq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16" idx="1"/>
          </p:cNvCxnSpPr>
          <p:nvPr/>
        </p:nvCxnSpPr>
        <p:spPr>
          <a:xfrm>
            <a:off x="5337085" y="1239530"/>
            <a:ext cx="793836" cy="243055"/>
          </a:xfrm>
          <a:prstGeom prst="straightConnector1">
            <a:avLst/>
          </a:prstGeom>
          <a:ln w="50800" cap="sq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2160000" y="180000"/>
            <a:ext cx="684000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</a:rPr>
              <a:t>Цели специальной оценки по условиям труда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6505" y="1086585"/>
            <a:ext cx="2880000" cy="79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lnSpc>
                <a:spcPts val="1400"/>
              </a:lnSpc>
            </a:pP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Оценка условий труда на рабочих местах и выявление вредных и (или) опасных производственных факторов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23062" y="3651870"/>
            <a:ext cx="2880000" cy="79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r">
              <a:lnSpc>
                <a:spcPts val="1400"/>
              </a:lnSpc>
            </a:pP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Разработка и реализация мероприятий по приведению условий труда в соответствии с нормативными требованиями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6505" y="1941680"/>
            <a:ext cx="2880000" cy="79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lnSpc>
                <a:spcPts val="1400"/>
              </a:lnSpc>
            </a:pP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 работников средствами индивидуальной (прошедшими сертификацию) </a:t>
            </a:r>
            <a:b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коллективной защиты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30921" y="1086585"/>
            <a:ext cx="2880000" cy="79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r">
              <a:lnSpc>
                <a:spcPts val="1400"/>
              </a:lnSpc>
            </a:pP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Установление работникам, занятым на работах с вредными и (или) опасными условиями труда гарантий и компенсаций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6505" y="3651870"/>
            <a:ext cx="2880000" cy="79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lnSpc>
                <a:spcPts val="1400"/>
              </a:lnSpc>
            </a:pPr>
            <a:r>
              <a:rPr lang="ru-RU" sz="1300" spc="-3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вопроса о связи заболевания с профессией, установление диагноза профессионального заболевания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18382" y="1941680"/>
            <a:ext cx="2880000" cy="79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r">
              <a:lnSpc>
                <a:spcPts val="1400"/>
              </a:lnSpc>
            </a:pP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контингентов и списка лиц, подлежащих обязательным и периодическим медицинским осмотрам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23062" y="2796775"/>
            <a:ext cx="2880000" cy="79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r">
              <a:lnSpc>
                <a:spcPts val="1400"/>
              </a:lnSpc>
            </a:pP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Информирование работников </a:t>
            </a:r>
            <a:b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 условиях труда на рабочих местах, о существующем риске повреждения здоровья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6505" y="2796775"/>
            <a:ext cx="2880000" cy="79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lnSpc>
                <a:spcPts val="1400"/>
              </a:lnSpc>
            </a:pP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Расчет скидок (надбавок) </a:t>
            </a:r>
            <a:b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страховому тарифу в системе обязательного социального страхования работников, и ПФР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92000" y="4506965"/>
            <a:ext cx="5760000" cy="504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400"/>
              </a:lnSpc>
            </a:pP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Обоснование планирования и финансирования мероприятий </a:t>
            </a:r>
            <a:b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300" spc="-2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улучшению условий и охраны труда у работодателя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32000" y="681620"/>
            <a:ext cx="2880000" cy="576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2200"/>
              </a:lnSpc>
            </a:pPr>
            <a:r>
              <a:rPr lang="ru-RU" sz="2400" b="1" i="1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5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Цели СОУТ</a:t>
            </a:r>
          </a:p>
        </p:txBody>
      </p:sp>
      <p:sp useBgFill="1">
        <p:nvSpPr>
          <p:cNvPr id="24" name="Управляющая кнопка: домой 23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2E6BE4C-D201-45E2-8FA6-87A534AD8F4A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3.2.</a:t>
            </a:r>
          </a:p>
        </p:txBody>
      </p:sp>
    </p:spTree>
    <p:extLst>
      <p:ext uri="{BB962C8B-B14F-4D97-AF65-F5344CB8AC3E}">
        <p14:creationId xmlns:p14="http://schemas.microsoft.com/office/powerpoint/2010/main" val="26193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трелка влево 37"/>
          <p:cNvSpPr/>
          <p:nvPr/>
        </p:nvSpPr>
        <p:spPr>
          <a:xfrm rot="16200000">
            <a:off x="1862679" y="1932486"/>
            <a:ext cx="515085" cy="306230"/>
          </a:xfrm>
          <a:prstGeom prst="leftArrow">
            <a:avLst>
              <a:gd name="adj1" fmla="val 61058"/>
              <a:gd name="adj2" fmla="val 75575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лево 35"/>
          <p:cNvSpPr/>
          <p:nvPr/>
        </p:nvSpPr>
        <p:spPr>
          <a:xfrm rot="16200000">
            <a:off x="6427731" y="1813609"/>
            <a:ext cx="752398" cy="306670"/>
          </a:xfrm>
          <a:prstGeom prst="leftArrow">
            <a:avLst>
              <a:gd name="adj1" fmla="val 61058"/>
              <a:gd name="adj2" fmla="val 75575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47064" y="996575"/>
            <a:ext cx="3960000" cy="831482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800"/>
              </a:lnSpc>
            </a:pPr>
            <a:r>
              <a:rPr lang="ru-RU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Привлечение экспертов аккредитованной организации, проводящей СОУТ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440" y="996575"/>
            <a:ext cx="3960000" cy="831482"/>
          </a:xfrm>
          <a:prstGeom prst="roundRect">
            <a:avLst>
              <a:gd name="adj" fmla="val 9197"/>
            </a:avLst>
          </a:prstGeom>
          <a:solidFill>
            <a:srgbClr val="793905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defRPr/>
            </a:pPr>
            <a:r>
              <a:rPr lang="ru-RU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Создание комиссии о проведении СОУТ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60000" y="180000"/>
            <a:ext cx="6840000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Порядок проведения специальной оценки</a:t>
            </a:r>
            <a:b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</a:b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по условия труда в организации</a:t>
            </a:r>
          </a:p>
        </p:txBody>
      </p:sp>
      <p:sp useBgFill="1"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07236" y="3665563"/>
            <a:ext cx="3600400" cy="82999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Присвоение класса условий труда, оформление отчета по СОУТ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90186" y="2343144"/>
            <a:ext cx="3016878" cy="729084"/>
          </a:xfrm>
          <a:prstGeom prst="roundRect">
            <a:avLst>
              <a:gd name="adj" fmla="val 9197"/>
            </a:avLst>
          </a:prstGeom>
          <a:solidFill>
            <a:srgbClr val="793905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defRPr/>
            </a:pPr>
            <a:r>
              <a:rPr lang="ru-RU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Утверждение результатов идентификации 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98624" y="3665563"/>
            <a:ext cx="2178421" cy="814933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 вредных и опасных факторов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6565" y="3633230"/>
            <a:ext cx="1980201" cy="847266"/>
          </a:xfrm>
          <a:prstGeom prst="roundRect">
            <a:avLst>
              <a:gd name="adj" fmla="val 9197"/>
            </a:avLst>
          </a:prstGeom>
          <a:solidFill>
            <a:srgbClr val="793905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defRPr/>
            </a:pPr>
            <a:r>
              <a:rPr lang="ru-RU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Декларирование на соответствие требованиям ОТ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09103" y="4569940"/>
            <a:ext cx="3960000" cy="470214"/>
          </a:xfrm>
          <a:prstGeom prst="roundRect">
            <a:avLst>
              <a:gd name="adj" fmla="val 9197"/>
            </a:avLst>
          </a:prstGeom>
          <a:solidFill>
            <a:srgbClr val="793905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defRPr/>
            </a:pPr>
            <a:r>
              <a:rPr lang="ru-RU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Утверждение результатов СОУТ</a:t>
            </a:r>
          </a:p>
        </p:txBody>
      </p:sp>
      <p:sp>
        <p:nvSpPr>
          <p:cNvPr id="21" name="Стрелка влево 20"/>
          <p:cNvSpPr/>
          <p:nvPr/>
        </p:nvSpPr>
        <p:spPr>
          <a:xfrm>
            <a:off x="5469103" y="4701266"/>
            <a:ext cx="540000" cy="226241"/>
          </a:xfrm>
          <a:prstGeom prst="leftArrow">
            <a:avLst>
              <a:gd name="adj1" fmla="val 61058"/>
              <a:gd name="adj2" fmla="val 86914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10800000">
            <a:off x="4967236" y="3909195"/>
            <a:ext cx="540000" cy="360000"/>
          </a:xfrm>
          <a:prstGeom prst="leftArrow">
            <a:avLst>
              <a:gd name="adj1" fmla="val 61058"/>
              <a:gd name="adj2" fmla="val 86914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 rot="10800000">
            <a:off x="4193440" y="1269911"/>
            <a:ext cx="630070" cy="306230"/>
          </a:xfrm>
          <a:prstGeom prst="leftArrow">
            <a:avLst>
              <a:gd name="adj1" fmla="val 61058"/>
              <a:gd name="adj2" fmla="val 75575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>
            <a:off x="4307064" y="2595143"/>
            <a:ext cx="540000" cy="360000"/>
          </a:xfrm>
          <a:prstGeom prst="leftArrow">
            <a:avLst>
              <a:gd name="adj1" fmla="val 61058"/>
              <a:gd name="adj2" fmla="val 86914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 rot="16200000">
            <a:off x="1662862" y="3237629"/>
            <a:ext cx="515085" cy="306230"/>
          </a:xfrm>
          <a:prstGeom prst="leftArrow">
            <a:avLst>
              <a:gd name="adj1" fmla="val 61058"/>
              <a:gd name="adj2" fmla="val 75575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 rot="16200000">
            <a:off x="3071681" y="3198287"/>
            <a:ext cx="540000" cy="360000"/>
          </a:xfrm>
          <a:prstGeom prst="leftArrow">
            <a:avLst>
              <a:gd name="adj1" fmla="val 61058"/>
              <a:gd name="adj2" fmla="val 86914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855228" y="2303211"/>
            <a:ext cx="3951836" cy="82999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defRPr/>
            </a:pPr>
            <a:r>
              <a:rPr lang="ru-RU" sz="1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Идентификация вредных факторов производственной среды и трудового процесса 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009103" y="4536236"/>
            <a:ext cx="0" cy="353129"/>
          </a:xfrm>
          <a:prstGeom prst="line">
            <a:avLst/>
          </a:prstGeom>
          <a:ln w="762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 влево 33"/>
          <p:cNvSpPr/>
          <p:nvPr/>
        </p:nvSpPr>
        <p:spPr>
          <a:xfrm rot="10800000">
            <a:off x="431560" y="4661271"/>
            <a:ext cx="1032145" cy="306230"/>
          </a:xfrm>
          <a:prstGeom prst="leftArrow">
            <a:avLst>
              <a:gd name="adj1" fmla="val 61058"/>
              <a:gd name="adj2" fmla="val 75575"/>
            </a:avLst>
          </a:prstGeom>
          <a:solidFill>
            <a:srgbClr val="66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endCxn id="19" idx="0"/>
          </p:cNvCxnSpPr>
          <p:nvPr/>
        </p:nvCxnSpPr>
        <p:spPr>
          <a:xfrm>
            <a:off x="431560" y="1868896"/>
            <a:ext cx="0" cy="2998129"/>
          </a:xfrm>
          <a:prstGeom prst="line">
            <a:avLst/>
          </a:prstGeom>
          <a:ln w="76200">
            <a:solidFill>
              <a:srgbClr val="9748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1986958-CDF6-4C64-A4D0-145C7AC85814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3.2.</a:t>
            </a:r>
          </a:p>
        </p:txBody>
      </p:sp>
    </p:spTree>
    <p:extLst>
      <p:ext uri="{BB962C8B-B14F-4D97-AF65-F5344CB8AC3E}">
        <p14:creationId xmlns:p14="http://schemas.microsoft.com/office/powerpoint/2010/main" val="698329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Состав комиссии по СОУТ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04993" y="780615"/>
            <a:ext cx="4104000" cy="1152000"/>
          </a:xfrm>
          <a:prstGeom prst="roundRect">
            <a:avLst>
              <a:gd name="adj" fmla="val 9393"/>
            </a:avLst>
          </a:prstGeom>
          <a:solidFill>
            <a:schemeClr val="accent3">
              <a:lumMod val="5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 indent="72000"/>
            <a:r>
              <a:rPr lang="ru-RU" sz="2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Председатель комиссии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66510" y="1579609"/>
            <a:ext cx="3744000" cy="324000"/>
          </a:xfrm>
          <a:prstGeom prst="round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800"/>
              </a:lnSpc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Зам. директора (главный  инженер)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1155" y="1264574"/>
            <a:ext cx="3240000" cy="324000"/>
          </a:xfrm>
          <a:prstGeom prst="round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800"/>
              </a:lnSpc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Руководитель организации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11660" y="2166705"/>
            <a:ext cx="6705745" cy="2430270"/>
          </a:xfrm>
          <a:prstGeom prst="roundRect">
            <a:avLst>
              <a:gd name="adj" fmla="val 5087"/>
            </a:avLst>
          </a:prstGeom>
          <a:solidFill>
            <a:schemeClr val="bg2">
              <a:lumMod val="25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anchor="t"/>
          <a:lstStyle/>
          <a:p>
            <a:pPr indent="72000"/>
            <a:r>
              <a:rPr lang="ru-RU" sz="2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Члены  комиссии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01670" y="2738107"/>
            <a:ext cx="4320000" cy="324000"/>
          </a:xfrm>
          <a:prstGeom prst="round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>
              <a:lnSpc>
                <a:spcPts val="1800"/>
              </a:lnSpc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Специалисты службы охраны труда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01670" y="3240043"/>
            <a:ext cx="4320000" cy="324000"/>
          </a:xfrm>
          <a:prstGeom prst="round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>
              <a:lnSpc>
                <a:spcPts val="1800"/>
              </a:lnSpc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Руководители структурных подразделений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47174" y="2976795"/>
            <a:ext cx="1935215" cy="990109"/>
          </a:xfrm>
          <a:prstGeom prst="round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800"/>
              </a:lnSpc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ЭКСПЕРТЫ  аккредитованной организации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01670" y="3783962"/>
            <a:ext cx="4320000" cy="585065"/>
          </a:xfrm>
          <a:prstGeom prst="round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>
              <a:lnSpc>
                <a:spcPts val="1800"/>
              </a:lnSpc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Представители выборного органа первичной профсоюзной организации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47174" y="3062107"/>
            <a:ext cx="1935215" cy="9047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147174" y="3062107"/>
            <a:ext cx="1935215" cy="8147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8429BB5-B4A0-4D34-9CDF-D0AB7B71F44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3.2.</a:t>
            </a:r>
          </a:p>
        </p:txBody>
      </p:sp>
    </p:spTree>
    <p:extLst>
      <p:ext uri="{BB962C8B-B14F-4D97-AF65-F5344CB8AC3E}">
        <p14:creationId xmlns:p14="http://schemas.microsoft.com/office/powerpoint/2010/main" val="3469321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лево 16"/>
          <p:cNvSpPr/>
          <p:nvPr/>
        </p:nvSpPr>
        <p:spPr>
          <a:xfrm rot="16200000">
            <a:off x="5202070" y="2616835"/>
            <a:ext cx="720000" cy="720000"/>
          </a:xfrm>
          <a:prstGeom prst="leftArrow">
            <a:avLst>
              <a:gd name="adj1" fmla="val 61058"/>
              <a:gd name="adj2" fmla="val 30974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КЛАССИФИКАЦИЯ УСЛОВИЙ ТРУДА</a:t>
            </a:r>
          </a:p>
        </p:txBody>
      </p:sp>
      <p:sp>
        <p:nvSpPr>
          <p:cNvPr id="8" name="Стрелка влево 7"/>
          <p:cNvSpPr/>
          <p:nvPr/>
        </p:nvSpPr>
        <p:spPr>
          <a:xfrm rot="16200000">
            <a:off x="881591" y="2616835"/>
            <a:ext cx="720000" cy="720000"/>
          </a:xfrm>
          <a:prstGeom prst="leftArrow">
            <a:avLst>
              <a:gd name="adj1" fmla="val 61058"/>
              <a:gd name="adj2" fmla="val 30974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2270" y="1761660"/>
            <a:ext cx="6552000" cy="1152000"/>
          </a:xfrm>
          <a:prstGeom prst="roundRect">
            <a:avLst>
              <a:gd name="adj" fmla="val 11857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tIns="72000" anchor="t"/>
          <a:lstStyle/>
          <a:p>
            <a:pPr>
              <a:lnSpc>
                <a:spcPts val="2000"/>
              </a:lnSpc>
              <a:defRPr/>
            </a:pPr>
            <a:r>
              <a:rPr lang="ru-RU" sz="24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Безопасные</a:t>
            </a:r>
            <a:endParaRPr lang="ru-RU" sz="2000" b="1" i="1" dirty="0">
              <a:effectLst>
                <a:outerShdw blurRad="76200" dist="76200" dir="2700000" algn="tl" rotWithShape="0">
                  <a:prstClr val="black">
                    <a:alpha val="7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800"/>
              </a:lnSpc>
              <a:buFont typeface="Wingdings" pitchFamily="2" charset="2"/>
              <a:buChar char="§"/>
              <a:defRPr/>
            </a:pPr>
            <a:r>
              <a:rPr lang="ru-RU" sz="15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уровни вредных производственных факторов не должны вызвать заболеваний или отклонений в состоянии здоровья;</a:t>
            </a:r>
          </a:p>
          <a:p>
            <a:pPr marL="180000" indent="-180000">
              <a:lnSpc>
                <a:spcPts val="1800"/>
              </a:lnSpc>
              <a:buFont typeface="Wingdings" pitchFamily="2" charset="2"/>
              <a:buChar char="§"/>
              <a:defRPr/>
            </a:pPr>
            <a:r>
              <a:rPr lang="ru-RU" sz="15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полное отсутствие вредных и опасных производственных факторов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22250" y="1761660"/>
            <a:ext cx="1584000" cy="648000"/>
          </a:xfrm>
          <a:prstGeom prst="roundRect">
            <a:avLst>
              <a:gd name="adj" fmla="val 1306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</a:pPr>
            <a:r>
              <a:rPr lang="ru-RU" sz="20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Вредные </a:t>
            </a:r>
            <a:br>
              <a:rPr lang="ru-RU" sz="20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3-ий класс</a:t>
            </a:r>
            <a:endParaRPr lang="ru-RU" sz="2000" b="1" i="1" dirty="0">
              <a:effectLst>
                <a:outerShdw blurRad="76200" dist="76200" dir="2700000" algn="tl" rotWithShape="0">
                  <a:prstClr val="black">
                    <a:alpha val="7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443495" y="2571750"/>
            <a:ext cx="1584000" cy="6480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</a:pPr>
            <a:r>
              <a:rPr lang="ru-RU" sz="20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Опасные </a:t>
            </a:r>
            <a:br>
              <a:rPr lang="ru-RU" sz="20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4-ый класс </a:t>
            </a:r>
            <a:endParaRPr lang="ru-RU" sz="2000" b="1" i="1" dirty="0">
              <a:effectLst>
                <a:outerShdw blurRad="76200" dist="76200" dir="2700000" algn="tl" rotWithShape="0">
                  <a:prstClr val="black">
                    <a:alpha val="7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 rot="16200000">
            <a:off x="7974470" y="1743750"/>
            <a:ext cx="1368000" cy="288000"/>
          </a:xfrm>
          <a:prstGeom prst="leftArrow">
            <a:avLst>
              <a:gd name="adj1" fmla="val 61058"/>
              <a:gd name="adj2" fmla="val 86914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6200000">
            <a:off x="7272250" y="1275660"/>
            <a:ext cx="684000" cy="288000"/>
          </a:xfrm>
          <a:prstGeom prst="leftArrow">
            <a:avLst>
              <a:gd name="adj1" fmla="val 61058"/>
              <a:gd name="adj2" fmla="val 83135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16200000">
            <a:off x="3186271" y="1041660"/>
            <a:ext cx="720000" cy="720000"/>
          </a:xfrm>
          <a:prstGeom prst="leftArrow">
            <a:avLst>
              <a:gd name="adj1" fmla="val 61058"/>
              <a:gd name="adj2" fmla="val 30866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000" y="906565"/>
            <a:ext cx="8640000" cy="432000"/>
          </a:xfrm>
          <a:prstGeom prst="roundRect">
            <a:avLst>
              <a:gd name="adj" fmla="val 10619"/>
            </a:avLst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ru-RU" b="1" dirty="0">
                <a:effectLst>
                  <a:outerShdw blurRad="76200" dist="76200" dir="2700000" algn="tl" rotWithShape="0">
                    <a:prstClr val="black"/>
                  </a:outerShdw>
                </a:effectLst>
                <a:latin typeface="Bookman Old Style" pitchFamily="18" charset="0"/>
                <a:cs typeface="Arial" pitchFamily="34" charset="0"/>
              </a:rPr>
              <a:t>Классификация условий труда по производственным факторам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960" y="3336836"/>
            <a:ext cx="4032000" cy="1584000"/>
          </a:xfrm>
          <a:prstGeom prst="roundRect">
            <a:avLst>
              <a:gd name="adj" fmla="val 7589"/>
            </a:avLst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tIns="72000" anchor="t"/>
          <a:lstStyle/>
          <a:p>
            <a:pPr>
              <a:lnSpc>
                <a:spcPts val="2000"/>
              </a:lnSpc>
              <a:defRPr/>
            </a:pPr>
            <a:r>
              <a:rPr lang="ru-RU" sz="24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Оптимальные  </a:t>
            </a:r>
            <a:r>
              <a:rPr lang="ru-RU" sz="20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1-ый класс</a:t>
            </a:r>
          </a:p>
          <a:p>
            <a:pPr>
              <a:lnSpc>
                <a:spcPts val="1800"/>
              </a:lnSpc>
              <a:defRPr/>
            </a:pPr>
            <a:r>
              <a:rPr lang="ru-RU" sz="15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Выполняя профессиональные обязанности, работающие сохраняют свое здоровье и имеют предпосылки для поддержания высокого уровня трудоспособности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29445" y="3336836"/>
            <a:ext cx="4248000" cy="1584000"/>
          </a:xfrm>
          <a:prstGeom prst="roundRect">
            <a:avLst>
              <a:gd name="adj" fmla="val 7321"/>
            </a:avLst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tIns="72000" anchor="t"/>
          <a:lstStyle/>
          <a:p>
            <a:pPr>
              <a:lnSpc>
                <a:spcPts val="2000"/>
              </a:lnSpc>
              <a:defRPr/>
            </a:pPr>
            <a:r>
              <a:rPr lang="ru-RU" sz="24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Допустимые  </a:t>
            </a:r>
            <a:r>
              <a:rPr lang="ru-RU" sz="20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2-ой класс</a:t>
            </a:r>
          </a:p>
          <a:p>
            <a:pPr>
              <a:lnSpc>
                <a:spcPts val="1800"/>
              </a:lnSpc>
              <a:defRPr/>
            </a:pPr>
            <a:r>
              <a:rPr lang="ru-RU" sz="15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Производственные факторы не превышают установленных гигиенических норм, функциональное состояние организма от их воздействия восстанавливается к началу следующей смены</a:t>
            </a:r>
          </a:p>
        </p:txBody>
      </p:sp>
      <p:sp useBgFill="1"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55441A7-CA83-4500-9704-22CC8022F783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3.2.</a:t>
            </a:r>
          </a:p>
        </p:txBody>
      </p:sp>
    </p:spTree>
    <p:extLst>
      <p:ext uri="{BB962C8B-B14F-4D97-AF65-F5344CB8AC3E}">
        <p14:creationId xmlns:p14="http://schemas.microsoft.com/office/powerpoint/2010/main" val="2476075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лево 24"/>
          <p:cNvSpPr/>
          <p:nvPr/>
        </p:nvSpPr>
        <p:spPr>
          <a:xfrm rot="16200000">
            <a:off x="3249199" y="2729624"/>
            <a:ext cx="720000" cy="720000"/>
          </a:xfrm>
          <a:prstGeom prst="leftArrow">
            <a:avLst>
              <a:gd name="adj1" fmla="val 61058"/>
              <a:gd name="adj2" fmla="val 28706"/>
            </a:avLst>
          </a:prstGeom>
          <a:solidFill>
            <a:srgbClr val="6F350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 rot="16200000">
            <a:off x="5472346" y="2729624"/>
            <a:ext cx="720000" cy="720000"/>
          </a:xfrm>
          <a:prstGeom prst="leftArrow">
            <a:avLst>
              <a:gd name="adj1" fmla="val 61058"/>
              <a:gd name="adj2" fmla="val 28706"/>
            </a:avLst>
          </a:prstGeom>
          <a:solidFill>
            <a:srgbClr val="6F350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 rot="16200000">
            <a:off x="7623495" y="2729624"/>
            <a:ext cx="720000" cy="720000"/>
          </a:xfrm>
          <a:prstGeom prst="leftArrow">
            <a:avLst>
              <a:gd name="adj1" fmla="val 61058"/>
              <a:gd name="adj2" fmla="val 28706"/>
            </a:avLst>
          </a:prstGeom>
          <a:solidFill>
            <a:srgbClr val="6F350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6050" y="3454020"/>
            <a:ext cx="2304000" cy="1548000"/>
          </a:xfrm>
          <a:prstGeom prst="roundRect">
            <a:avLst>
              <a:gd name="adj" fmla="val 7415"/>
            </a:avLst>
          </a:prstGeom>
          <a:solidFill>
            <a:srgbClr val="793905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tIns="72000" rIns="72000" bIns="36000" anchor="t"/>
          <a:lstStyle/>
          <a:p>
            <a:pPr>
              <a:lnSpc>
                <a:spcPts val="1200"/>
              </a:lnSpc>
            </a:pPr>
            <a:r>
              <a:rPr lang="ru-RU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1-ой степени (3.1)</a:t>
            </a:r>
          </a:p>
          <a:p>
            <a:pPr>
              <a:lnSpc>
                <a:spcPts val="1200"/>
              </a:lnSpc>
            </a:pPr>
            <a:r>
              <a:rPr lang="ru-RU" sz="1400" spc="-2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Функциональные изменения, восстанавливаются при  более длительном перерыве в работе (чем к началу следующей смены), увеличивается риск повреждения здоровья</a:t>
            </a:r>
          </a:p>
        </p:txBody>
      </p:sp>
      <p:sp>
        <p:nvSpPr>
          <p:cNvPr id="23" name="Стрелка влево 22"/>
          <p:cNvSpPr/>
          <p:nvPr/>
        </p:nvSpPr>
        <p:spPr>
          <a:xfrm rot="16200000">
            <a:off x="918050" y="2729624"/>
            <a:ext cx="720000" cy="720000"/>
          </a:xfrm>
          <a:prstGeom prst="leftArrow">
            <a:avLst>
              <a:gd name="adj1" fmla="val 61058"/>
              <a:gd name="adj2" fmla="val 28706"/>
            </a:avLst>
          </a:prstGeom>
          <a:solidFill>
            <a:srgbClr val="6F350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углом 15"/>
          <p:cNvSpPr/>
          <p:nvPr/>
        </p:nvSpPr>
        <p:spPr>
          <a:xfrm rot="10800000" flipH="1">
            <a:off x="476685" y="1131590"/>
            <a:ext cx="674935" cy="809949"/>
          </a:xfrm>
          <a:prstGeom prst="bentArrow">
            <a:avLst>
              <a:gd name="adj1" fmla="val 27418"/>
              <a:gd name="adj2" fmla="val 26008"/>
              <a:gd name="adj3" fmla="val 41126"/>
              <a:gd name="adj4" fmla="val 23591"/>
            </a:avLst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лево 2"/>
          <p:cNvSpPr/>
          <p:nvPr/>
        </p:nvSpPr>
        <p:spPr>
          <a:xfrm rot="16200000">
            <a:off x="4842070" y="1329610"/>
            <a:ext cx="1080000" cy="720000"/>
          </a:xfrm>
          <a:prstGeom prst="leftArrow">
            <a:avLst>
              <a:gd name="adj1" fmla="val 61058"/>
              <a:gd name="adj2" fmla="val 61968"/>
            </a:avLst>
          </a:prstGeom>
          <a:solidFill>
            <a:srgbClr val="6F350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1401700"/>
            <a:ext cx="3024000" cy="720000"/>
          </a:xfrm>
          <a:prstGeom prst="roundRect">
            <a:avLst>
              <a:gd name="adj" fmla="val 11857"/>
            </a:avLst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600"/>
              </a:lnSpc>
            </a:pPr>
            <a:r>
              <a:rPr lang="ru-RU" sz="16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Безопасные:</a:t>
            </a:r>
          </a:p>
          <a:p>
            <a:pPr>
              <a:lnSpc>
                <a:spcPts val="1600"/>
              </a:lnSpc>
              <a:defRPr/>
            </a:pPr>
            <a:r>
              <a:rPr lang="ru-RU" sz="16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Оптимальные</a:t>
            </a:r>
            <a:r>
              <a:rPr lang="ru-RU" sz="20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ru-RU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1-ый класс</a:t>
            </a:r>
          </a:p>
          <a:p>
            <a:pPr>
              <a:lnSpc>
                <a:spcPts val="1600"/>
              </a:lnSpc>
            </a:pPr>
            <a:r>
              <a:rPr lang="ru-RU" sz="16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Допустимые      </a:t>
            </a:r>
            <a:r>
              <a:rPr lang="ru-RU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2-ой класс</a:t>
            </a:r>
            <a:endParaRPr lang="ru-RU" b="1" i="1" dirty="0">
              <a:effectLst>
                <a:outerShdw blurRad="76200" dist="76200" dir="2700000" algn="tl" rotWithShape="0">
                  <a:prstClr val="black">
                    <a:alpha val="7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6525" y="2229800"/>
            <a:ext cx="8640000" cy="792000"/>
          </a:xfrm>
          <a:prstGeom prst="roundRect">
            <a:avLst>
              <a:gd name="adj" fmla="val 13060"/>
            </a:avLst>
          </a:prstGeom>
          <a:gradFill flip="none" rotWithShape="1">
            <a:gsLst>
              <a:gs pos="0">
                <a:srgbClr val="6F3505">
                  <a:shade val="30000"/>
                  <a:satMod val="115000"/>
                </a:srgbClr>
              </a:gs>
              <a:gs pos="50000">
                <a:srgbClr val="6F3505">
                  <a:shade val="67500"/>
                  <a:satMod val="115000"/>
                </a:srgbClr>
              </a:gs>
              <a:gs pos="100000">
                <a:srgbClr val="6F3505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tIns="108000" anchor="ctr"/>
          <a:lstStyle/>
          <a:p>
            <a:pPr>
              <a:lnSpc>
                <a:spcPts val="1600"/>
              </a:lnSpc>
            </a:pPr>
            <a:r>
              <a:rPr lang="ru-RU" sz="24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Вредные  </a:t>
            </a:r>
            <a:r>
              <a:rPr lang="ru-RU" sz="20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3-ий класс  </a:t>
            </a:r>
          </a:p>
          <a:p>
            <a:pPr>
              <a:lnSpc>
                <a:spcPts val="1600"/>
              </a:lnSpc>
            </a:pPr>
            <a:r>
              <a:rPr lang="ru-RU" sz="16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Наличие вредных производственных факторов, превышающих гигиенические нормативы и оказывающих неблагоприятное воздействие на организм работающего</a:t>
            </a:r>
            <a:endParaRPr lang="ru-RU" i="1" dirty="0">
              <a:effectLst>
                <a:outerShdw blurRad="76200" dist="76200" dir="2700000" algn="tl" rotWithShape="0">
                  <a:prstClr val="black">
                    <a:alpha val="7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00525" y="1671650"/>
            <a:ext cx="2736000" cy="4320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</a:pPr>
            <a:r>
              <a:rPr lang="ru-RU" sz="1600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Опасные   </a:t>
            </a:r>
            <a:r>
              <a:rPr lang="ru-RU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4-ый класс </a:t>
            </a:r>
            <a:endParaRPr lang="ru-RU" sz="2000" b="1" i="1" dirty="0">
              <a:effectLst>
                <a:outerShdw blurRad="76200" dist="76200" dir="2700000" algn="tl" rotWithShape="0">
                  <a:prstClr val="black">
                    <a:alpha val="7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10" name="Стрелка влево 9"/>
          <p:cNvSpPr/>
          <p:nvPr/>
        </p:nvSpPr>
        <p:spPr>
          <a:xfrm rot="16200000">
            <a:off x="7298525" y="1257590"/>
            <a:ext cx="540000" cy="288000"/>
          </a:xfrm>
          <a:prstGeom prst="leftArrow">
            <a:avLst>
              <a:gd name="adj1" fmla="val 61058"/>
              <a:gd name="adj2" fmla="val 86914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2000" y="906565"/>
            <a:ext cx="8640000" cy="432000"/>
          </a:xfrm>
          <a:prstGeom prst="roundRect">
            <a:avLst>
              <a:gd name="adj" fmla="val 10619"/>
            </a:avLst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200"/>
              </a:lnSpc>
              <a:defRPr/>
            </a:pPr>
            <a:r>
              <a:rPr lang="ru-RU" b="1" dirty="0">
                <a:effectLst>
                  <a:outerShdw blurRad="76200" dist="76200" dir="2700000" algn="tl" rotWithShape="0">
                    <a:prstClr val="black"/>
                  </a:outerShdw>
                </a:effectLst>
                <a:latin typeface="Bookman Old Style" pitchFamily="18" charset="0"/>
                <a:cs typeface="Arial" pitchFamily="34" charset="0"/>
              </a:rPr>
              <a:t>Классификация условий труда по производственным факторам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93198" y="3454020"/>
            <a:ext cx="2232000" cy="1548000"/>
          </a:xfrm>
          <a:prstGeom prst="roundRect">
            <a:avLst>
              <a:gd name="adj" fmla="val 7415"/>
            </a:avLst>
          </a:prstGeom>
          <a:solidFill>
            <a:srgbClr val="793905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tIns="72000" rIns="72000" bIns="36000" anchor="t"/>
          <a:lstStyle/>
          <a:p>
            <a:pPr>
              <a:lnSpc>
                <a:spcPts val="1200"/>
              </a:lnSpc>
            </a:pPr>
            <a:r>
              <a:rPr lang="ru-RU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2-ой степени (3.2)</a:t>
            </a:r>
          </a:p>
          <a:p>
            <a:pPr>
              <a:lnSpc>
                <a:spcPts val="1200"/>
              </a:lnSpc>
            </a:pPr>
            <a:r>
              <a:rPr lang="ru-RU" sz="14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Стойкие функциональные изменения, увеличение профессионально обусловленной заболеваемости, появление начальных признаков проф. заболеваний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8346" y="3454020"/>
            <a:ext cx="2088000" cy="1548000"/>
          </a:xfrm>
          <a:prstGeom prst="roundRect">
            <a:avLst>
              <a:gd name="adj" fmla="val 7415"/>
            </a:avLst>
          </a:prstGeom>
          <a:solidFill>
            <a:srgbClr val="793905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tIns="72000" rIns="72000" bIns="36000" anchor="t"/>
          <a:lstStyle/>
          <a:p>
            <a:pPr>
              <a:lnSpc>
                <a:spcPts val="1200"/>
              </a:lnSpc>
            </a:pPr>
            <a:r>
              <a:rPr lang="ru-RU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3-ей степени (3.3)</a:t>
            </a:r>
          </a:p>
          <a:p>
            <a:pPr>
              <a:lnSpc>
                <a:spcPts val="1200"/>
              </a:lnSpc>
            </a:pPr>
            <a:r>
              <a:rPr lang="ru-RU" sz="14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Развитие проф. болезней легкой и средней степени тяжести, </a:t>
            </a:r>
            <a:br>
              <a:rPr lang="ru-RU" sz="14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</a:br>
            <a:r>
              <a:rPr lang="ru-RU" sz="14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рост хронической (профессионально обусловленной) патологии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39495" y="3454020"/>
            <a:ext cx="2088000" cy="1548000"/>
          </a:xfrm>
          <a:prstGeom prst="roundRect">
            <a:avLst>
              <a:gd name="adj" fmla="val 7415"/>
            </a:avLst>
          </a:prstGeom>
          <a:solidFill>
            <a:srgbClr val="793905"/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tIns="72000" rIns="72000" bIns="36000" anchor="t"/>
          <a:lstStyle/>
          <a:p>
            <a:pPr>
              <a:lnSpc>
                <a:spcPts val="1200"/>
              </a:lnSpc>
            </a:pPr>
            <a:r>
              <a:rPr lang="ru-RU" b="1" i="1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4-ой степени (3.4)</a:t>
            </a:r>
          </a:p>
          <a:p>
            <a:pPr>
              <a:lnSpc>
                <a:spcPts val="1200"/>
              </a:lnSpc>
            </a:pPr>
            <a:r>
              <a:rPr lang="ru-RU" sz="1400" dirty="0">
                <a:effectLst>
                  <a:outerShdw blurRad="76200" dist="76200" dir="2700000" algn="tl" rotWithShape="0">
                    <a:prstClr val="black">
                      <a:alpha val="70000"/>
                    </a:prstClr>
                  </a:outerShdw>
                </a:effectLst>
                <a:cs typeface="Arial" pitchFamily="34" charset="0"/>
              </a:rPr>
              <a:t>Возникают тяжелые формы проф. болезней, значительный рост числа хронических заболеваний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КЛАССИФИКАЦИЯ УСЛОВИЙ ТРУДА</a:t>
            </a:r>
          </a:p>
        </p:txBody>
      </p:sp>
      <p:sp useBgFill="1">
        <p:nvSpPr>
          <p:cNvPr id="21" name="Управляющая кнопка: домой 20">
            <a:hlinkClick r:id="rId2" action="ppaction://hlinksldjump" highlightClick="1"/>
          </p:cNvPr>
          <p:cNvSpPr/>
          <p:nvPr/>
        </p:nvSpPr>
        <p:spPr>
          <a:xfrm>
            <a:off x="871250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5D46A0B-6413-4490-9067-E5D4D0E32B03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3.2.</a:t>
            </a:r>
          </a:p>
        </p:txBody>
      </p:sp>
    </p:spTree>
    <p:extLst>
      <p:ext uri="{BB962C8B-B14F-4D97-AF65-F5344CB8AC3E}">
        <p14:creationId xmlns:p14="http://schemas.microsoft.com/office/powerpoint/2010/main" val="15971015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rg.ru/pril/90/53/08/6272_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10" y="1041580"/>
            <a:ext cx="57150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ДОПОЛНИТЕЛЬНЫЕ СТРАХОВЫЕ ТАРИФЫ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0FE118-88AE-41D6-8DC5-98F59DC23B90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3.2.</a:t>
            </a:r>
          </a:p>
        </p:txBody>
      </p:sp>
    </p:spTree>
    <p:extLst>
      <p:ext uri="{BB962C8B-B14F-4D97-AF65-F5344CB8AC3E}">
        <p14:creationId xmlns:p14="http://schemas.microsoft.com/office/powerpoint/2010/main" val="32466369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10726" y="1131590"/>
            <a:ext cx="8081754" cy="401191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sz="1600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 indent="449580"/>
            <a:r>
              <a:rPr lang="ru-RU" sz="1600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  <a:r>
              <a:rPr lang="ru-RU" sz="2800" b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209 ТК РФ.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ru-RU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профессиональными рисками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комплекс взаимосвязанных мероприятий, являющихся элементами системы управления охраной труда и включающих в себя меры по выявлению, оценке и снижению уровней профессиональных рисков.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ru-RU" sz="1600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F60C8E9-DA1C-4AC3-8A72-E6EE064272B3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  <p:sp>
        <p:nvSpPr>
          <p:cNvPr id="6" name="Скругленный прямоугольник 3">
            <a:extLst>
              <a:ext uri="{FF2B5EF4-FFF2-40B4-BE49-F238E27FC236}">
                <a16:creationId xmlns:a16="http://schemas.microsoft.com/office/drawing/2014/main" xmlns="" id="{CEBD5B81-3B14-4B07-8A6B-43D1A15687DA}"/>
              </a:ext>
            </a:extLst>
          </p:cNvPr>
          <p:cNvSpPr/>
          <p:nvPr/>
        </p:nvSpPr>
        <p:spPr>
          <a:xfrm>
            <a:off x="1835776" y="195484"/>
            <a:ext cx="6840760" cy="638861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Оценка и управление профессиональными рисками</a:t>
            </a:r>
          </a:p>
        </p:txBody>
      </p:sp>
    </p:spTree>
    <p:extLst>
      <p:ext uri="{BB962C8B-B14F-4D97-AF65-F5344CB8AC3E}">
        <p14:creationId xmlns:p14="http://schemas.microsoft.com/office/powerpoint/2010/main" val="513163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7784" y="51470"/>
            <a:ext cx="4824536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32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опасностей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1719" y="699542"/>
            <a:ext cx="8784976" cy="444395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а) механические опасности: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падения из-за потери равновесия, в том числе при спотыкании или </a:t>
            </a:r>
            <a:r>
              <a:rPr lang="ru-RU" dirty="0" err="1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подскальзывании</a:t>
            </a: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, передвижении по мокрым полам, по лестничным маршам;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пореза частей тела канцелярским ножом, ножницами;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б) электрические опасности: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поражения током вследствие прямого контакта с токоведущими частями из-за касания незащищенными частями тела деталей, находящихся под напряжением;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поражения током вследствие контакта с токоведущими частями, которые находятся под напряжением из-за неисправного состояния (косвенный контакт);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г) опасности, связанные с воздействием микроклимата и климатические опасности: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воздействия пониженных температур воздуха;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воздействия повышенных температур воздуха;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воздействия влажности;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   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2CF55D-B9F4-434E-900F-C53624701FA8}"/>
              </a:ext>
            </a:extLst>
          </p:cNvPr>
          <p:cNvSpPr txBox="1"/>
          <p:nvPr/>
        </p:nvSpPr>
        <p:spPr>
          <a:xfrm>
            <a:off x="144000" y="51470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27492711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7784" y="51470"/>
            <a:ext cx="4824536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32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опасностей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1719" y="987574"/>
            <a:ext cx="8784976" cy="302433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з) опасности, связанные с воздействием световой среды: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воздействием недостаточной освещенности в рабочей зоне;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повышенной яркости света;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пониженной контрастности;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и) опасности, связанные с воздействием неионизирующих излучений: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воздействием электромагнитных полей;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воздействием статического электричества;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пониженной ионизацией воздуха;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   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E114996-59A6-4945-A910-EF2BC3618871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23153803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7784" y="51470"/>
            <a:ext cx="4824536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32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опасностей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1719" y="843558"/>
            <a:ext cx="8784976" cy="3888432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д) опасности, связанные с воздействием пыли: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воздействия пыли на глаза;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повреждения органов дыхания частицами пыли;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е) опасность, связанная с воздействием тяжести и напряженности трудового процесса: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перемещением груза в ручную;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наклоном корпуса;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рабочей позой;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психических нагрузок, стрессов;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перенапряжения зрительного анализатора;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ж) опасности, связанные с воздействием вибрации;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от воздействия локальной вибрации;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от воздействия общей вибрации;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   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8376DF-9908-4EAF-8161-CDBA86AA5B88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274683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36627" y="681494"/>
            <a:ext cx="6480000" cy="990064"/>
          </a:xfrm>
          <a:prstGeom prst="roundRect">
            <a:avLst>
              <a:gd name="adj" fmla="val 9719"/>
            </a:avLst>
          </a:prstGeom>
          <a:solidFill>
            <a:schemeClr val="tx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Создание системы правовых норм, устанавливающих стандарты безопасных и здоровых условий труда и правовых средств по обеспечению их соблюдения </a:t>
            </a:r>
            <a:r>
              <a:rPr lang="ru-RU" sz="1400" i="1" u="sng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(СУОТ, Положения, Приказы, Инструкции)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60935" y="1779662"/>
            <a:ext cx="6480000" cy="2232248"/>
          </a:xfrm>
          <a:prstGeom prst="roundRect">
            <a:avLst>
              <a:gd name="adj" fmla="val 7960"/>
            </a:avLst>
          </a:prstGeom>
          <a:solidFill>
            <a:schemeClr val="accent2">
              <a:lumMod val="50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Меры государственного стимулирования работодателей по </a:t>
            </a:r>
            <a:r>
              <a:rPr lang="ru-RU" sz="1400" dirty="0" err="1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повыш</a:t>
            </a:r>
            <a:r>
              <a:rPr lang="ru-RU" sz="1400" spc="-30" dirty="0" err="1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отдельных</a:t>
            </a:r>
            <a:r>
              <a:rPr lang="ru-RU" sz="1400" spc="-3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 категорий работников, обязательное социальное страхование и выплату </a:t>
            </a:r>
            <a:r>
              <a:rPr lang="ru-RU" sz="1400" dirty="0" err="1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ению</a:t>
            </a:r>
            <a:r>
              <a:rPr lang="ru-RU" sz="140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 уровня охраны труда, установление компенсаций и льгот за работу с тяжелыми и (или) вредными условиями труда, </a:t>
            </a:r>
            <a:r>
              <a:rPr lang="ru-RU" sz="1400" spc="-3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защиту компенсаций при возникновении профессиональных заболеваний и производственных травм и т.д. </a:t>
            </a:r>
            <a:r>
              <a:rPr lang="ru-RU" sz="1400" i="1" spc="-30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(страхование в фонде социального страхования, оплата по больничному листу: страховой стаж до 6 лет-60%, 6-8 лет-80%, более 8 лет-100% от ср. заработка, но не выше 2 150, 68р за день)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07951" y="4083917"/>
            <a:ext cx="6192049" cy="945057"/>
          </a:xfrm>
          <a:prstGeom prst="roundRect">
            <a:avLst>
              <a:gd name="adj" fmla="val 9719"/>
            </a:avLst>
          </a:prstGeom>
          <a:solidFill>
            <a:srgbClr val="006600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Организация </a:t>
            </a:r>
            <a:r>
              <a:rPr lang="ru-RU" sz="1400" i="1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предварительных и периодических медицинских осмотров и психиатрического освидетельствования, прием кардиолога, посещение оздоровительного комплекса)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36626" y="158254"/>
            <a:ext cx="6463373" cy="396000"/>
          </a:xfrm>
          <a:prstGeom prst="roundRect">
            <a:avLst/>
          </a:prstGeom>
          <a:solidFill>
            <a:srgbClr val="009900"/>
          </a:solidFill>
          <a:ln w="28575">
            <a:noFill/>
          </a:ln>
          <a:effectLst>
            <a:outerShdw blurRad="101600" dist="101600" dir="2700000" algn="ctr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МЕРОПРИЯТИЯ ПО ОХРАНЕ ТРУДА</a:t>
            </a:r>
          </a:p>
        </p:txBody>
      </p:sp>
      <p:sp useBgFill="1"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1979776" y="897558"/>
            <a:ext cx="432000" cy="720000"/>
          </a:xfrm>
          <a:prstGeom prst="downArrow">
            <a:avLst>
              <a:gd name="adj1" fmla="val 50000"/>
              <a:gd name="adj2" fmla="val 64111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55090" y="843558"/>
            <a:ext cx="2052000" cy="82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28575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99060" rIns="99060" bIns="99060" anchor="ctr"/>
          <a:lstStyle>
            <a:lvl1pPr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4318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Правовые мероприятия</a:t>
            </a: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1979776" y="2463807"/>
            <a:ext cx="432000" cy="720000"/>
          </a:xfrm>
          <a:prstGeom prst="downArrow">
            <a:avLst>
              <a:gd name="adj1" fmla="val 50000"/>
              <a:gd name="adj2" fmla="val 64111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2266473" y="4254975"/>
            <a:ext cx="432000" cy="720000"/>
          </a:xfrm>
          <a:prstGeom prst="downArrow">
            <a:avLst>
              <a:gd name="adj1" fmla="val 50000"/>
              <a:gd name="adj2" fmla="val 64111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/>
          <p:cNvSpPr/>
          <p:nvPr/>
        </p:nvSpPr>
        <p:spPr>
          <a:xfrm>
            <a:off x="39048" y="4209813"/>
            <a:ext cx="2340000" cy="82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25000"/>
                  <a:shade val="30000"/>
                  <a:satMod val="115000"/>
                </a:schemeClr>
              </a:gs>
              <a:gs pos="50000">
                <a:schemeClr val="bg2">
                  <a:lumMod val="25000"/>
                  <a:shade val="67500"/>
                  <a:satMod val="115000"/>
                </a:schemeClr>
              </a:gs>
              <a:gs pos="100000">
                <a:schemeClr val="bg2">
                  <a:lumMod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28575"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tIns="99060" rIns="99060" bIns="9906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Лечебно-профилактические </a:t>
            </a:r>
          </a:p>
          <a:p>
            <a:pPr eaLnBrk="1" hangingPunct="1"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мероприятия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71728" y="2409920"/>
            <a:ext cx="2052000" cy="82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solidFill>
            <a:srgbClr val="0070C0"/>
          </a:solidFill>
          <a:ln w="28575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99060" rIns="99060" bIns="99060" anchor="ctr"/>
          <a:lstStyle>
            <a:lvl1pPr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Социально-экономические мероприятия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3F0AF56-C026-4564-A176-EE2F6A5CD3BB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1.1.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7784" y="51470"/>
            <a:ext cx="4824536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32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опасностей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1719" y="915566"/>
            <a:ext cx="8784976" cy="396044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к) опасности, связанные с организационными недостатками: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на рабочем месте инструкций, содержащих порядок безопасного выполнения работ, и информации об имеющихся опасностях, связанных с выполнением рабочих операций;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описанных мероприятий (содержания действий) при возникновении неисправностей (опасных ситуаций) при обслуживании устройств, оборудования, приборов;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на рабочем месте перечня возможных аварий;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на рабочем месте аптечки первой помощи, инструкции по оказанию первой помощи пострадавшему на производстве и средств связи;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отсутствием информации (схемы, знаков, разметки) о направлении эвакуации в случае возникновения аварии;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опасность, связанная с допуском работников, не прошедших подготовку по охране труда;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2D68000-1D40-4B32-BCA3-C302E2A704DD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27694114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7784" y="51470"/>
            <a:ext cx="4824536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32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опасностей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1266" y="987574"/>
            <a:ext cx="8784976" cy="295232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л) опасности пожара: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от вдыхания дыма, паров вредных газов и пыли при пожаре;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м) опасности транспорта: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наезда на человека;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</a:t>
            </a:r>
            <a:r>
              <a:rPr lang="ru-RU" dirty="0" err="1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травмирования</a:t>
            </a: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в результате дорожно-транспортного происшествия;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b="1" u="sng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н) опасности насилия: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насилия от враждебно настроенных работников;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- опасность насилия от третьих лиц.    </a:t>
            </a: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F762FC-FB89-47A3-8099-C1BD903BD025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8645314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5775" y="138764"/>
            <a:ext cx="7108451" cy="776802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мероприятий, направленных на исключение или снижение уровней профессиональных рисков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9251" y="1347614"/>
            <a:ext cx="8784976" cy="379588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а) проведение в установленном порядке работ по специальной оценке условий труда;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б) исключение опасной работы;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в) устройство новой или поддержание в исправном состоянии имеющейся системы противопожарной защиты, включающей в себя систему автоматической пожарной сигнализации, систему оповещения и управления эвакуацией людей при пожаре, автоматики отключения приточно-вытяжной вентиляции и включения </a:t>
            </a:r>
            <a:r>
              <a:rPr lang="ru-RU" dirty="0" err="1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дымоудаления</a:t>
            </a: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г) устройство новых или поддержание в исправном состоянии имеющихся средств коллективной защиты работников от воздействия вредных и опасных производственных факторов, размещение знаков безопасности в установленных местах;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130A4C-9719-44B6-B330-480FEADA67A1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31393841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7784" y="51470"/>
            <a:ext cx="6336704" cy="1224136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32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мероприятий, направленных на исключение или снижение уровней профессиональных рисков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9251" y="1347614"/>
            <a:ext cx="8784976" cy="379588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д) устройство новых или поддержание в исправном состоянии имеющихся отопительных и вентиляционных систем, установок кондиционирования воздуха с целью обеспечения нормального теплового режима и микроклимата, чистоты воздушной среды на рабочих местах;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е) поддержание в исправном состоянии эксплуатируемого оборудования;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ж) выполнение программы производственного контроля за соблюдением санитарных правил и выполнением санитарно-противоэпидемических (профилактических) мероприятий;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з) приведение уровней естественного и искусственного освещения на рабочих местах, прохода работников в соответствие с действующими нормами;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и) поддержание в исправном состоянии санитарно-бытовых помещений;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4D6BB44-68A9-4286-8B0E-7198891230F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1238050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5776" y="195485"/>
            <a:ext cx="7128712" cy="638861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мероприятий, направленных на исключение или снижение уровней профессиональных рисков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6130" y="915566"/>
            <a:ext cx="8784976" cy="417646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к) приобретение и монтаж установок для обеспечения работников питьевой водой;</a:t>
            </a:r>
          </a:p>
          <a:p>
            <a:pPr>
              <a:lnSpc>
                <a:spcPts val="1800"/>
              </a:lnSpc>
            </a:pPr>
            <a:endParaRPr lang="ru-RU" sz="1600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л) обеспечение лиц, занятых на работах с вредными или опасными условиями труда, специальной одеждой, специальной обувью и другими средствами индивидуальной защиты;</a:t>
            </a:r>
          </a:p>
          <a:p>
            <a:pPr>
              <a:lnSpc>
                <a:spcPts val="1800"/>
              </a:lnSpc>
            </a:pPr>
            <a:endParaRPr lang="ru-RU" sz="1600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м) приобретение стендов, наглядных материалов для проведения инструктажей по охране труда;</a:t>
            </a:r>
          </a:p>
          <a:p>
            <a:pPr>
              <a:lnSpc>
                <a:spcPts val="1800"/>
              </a:lnSpc>
            </a:pPr>
            <a:endParaRPr lang="ru-RU" sz="1600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н) организация обучения, инструктажа, проверки знаний по охране труда работников;</a:t>
            </a:r>
          </a:p>
          <a:p>
            <a:pPr>
              <a:lnSpc>
                <a:spcPts val="1800"/>
              </a:lnSpc>
            </a:pPr>
            <a:endParaRPr lang="ru-RU" sz="1600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о) организация обучения работников оказанию первой помощи пострадавшим на производстве;</a:t>
            </a:r>
          </a:p>
          <a:p>
            <a:pPr>
              <a:lnSpc>
                <a:spcPts val="1800"/>
              </a:lnSpc>
            </a:pPr>
            <a:endParaRPr lang="ru-RU" sz="1600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п) проведение обязательных предварительных и периодических медицинских осмотров;</a:t>
            </a:r>
          </a:p>
          <a:p>
            <a:pPr>
              <a:lnSpc>
                <a:spcPts val="1800"/>
              </a:lnSpc>
            </a:pPr>
            <a:endParaRPr lang="ru-RU" sz="1600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B0C6898-7D4D-48B2-A6EC-189FB6AFD54B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32467395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5776" y="195485"/>
            <a:ext cx="7128712" cy="69532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lnSpc>
                <a:spcPts val="1800"/>
              </a:lnSpc>
            </a:pP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Перечень мероприятий, направленных на исключение или снижение уровней профессиональных рисков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915566"/>
            <a:ext cx="8784976" cy="3049094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р) соблюдение работниками Правил внутреннего трудового распорядка;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с) соблюдение работниками Регламента организации системы пропускного режима;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т) разработка и поддержание в актуальном состоянии локальных нормативных актов по охране труда;</a:t>
            </a:r>
          </a:p>
          <a:p>
            <a:pPr>
              <a:lnSpc>
                <a:spcPts val="1800"/>
              </a:lnSpc>
            </a:pPr>
            <a:endParaRPr lang="ru-RU" dirty="0">
              <a:ln w="19050">
                <a:noFill/>
              </a:ln>
              <a:solidFill>
                <a:schemeClr val="tx1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  <a:p>
            <a:pPr>
              <a:lnSpc>
                <a:spcPts val="1800"/>
              </a:lnSpc>
            </a:pPr>
            <a:r>
              <a:rPr lang="ru-RU" dirty="0">
                <a:ln w="19050">
                  <a:noFill/>
                </a:ln>
                <a:solidFill>
                  <a:schemeClr val="tx1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у) проведение мероприятий по физкультурно-оздоровительному и спортивному досугу работников.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D64D65-4732-47CB-A2CA-3D3269C8E13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</p:spTree>
    <p:extLst>
      <p:ext uri="{BB962C8B-B14F-4D97-AF65-F5344CB8AC3E}">
        <p14:creationId xmlns:p14="http://schemas.microsoft.com/office/powerpoint/2010/main" val="23585603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2FB19D9-3471-47E0-A958-018EB55C3619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3.3.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DBA1E9A-7FAC-4A4D-8090-ED513B28C0AB}"/>
              </a:ext>
            </a:extLst>
          </p:cNvPr>
          <p:cNvSpPr txBox="1"/>
          <p:nvPr/>
        </p:nvSpPr>
        <p:spPr>
          <a:xfrm>
            <a:off x="323528" y="1695916"/>
            <a:ext cx="85689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профессиональных рисков в Институте проведена в соответствии с Положением об управлении профессиональными рисками, действующим в Институте.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Значение уровня риска для всех опасностей в ИБРАЭ РАН соответствуют небольшому уровню риска. Этот риск считается приемлемым. Необходимо поддержание средств управления рисками в рабочем состоянии.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157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1272" y="195485"/>
            <a:ext cx="727272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latin typeface="Bookman Old Style" pitchFamily="18" charset="0"/>
                <a:cs typeface="+mn-cs"/>
              </a:rPr>
              <a:t>Подготовка работников по охране труда</a:t>
            </a:r>
          </a:p>
        </p:txBody>
      </p:sp>
      <p:sp useBgFill="1"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BD00072-A716-407B-B659-2E1631FFDA82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3.4.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4000" y="915566"/>
            <a:ext cx="88022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Обучение </a:t>
            </a:r>
            <a:r>
              <a:rPr lang="ru-RU" b="1" dirty="0"/>
              <a:t>требованиям охраны труда в зависимости от категории работников проводится:</a:t>
            </a:r>
          </a:p>
          <a:p>
            <a:r>
              <a:rPr lang="ru-RU" dirty="0"/>
              <a:t>а) по программе обучения по общим вопросам охраны труда и функционирования системы управления охраной труда продолжительностью не менее 16 часов;</a:t>
            </a:r>
          </a:p>
          <a:p>
            <a:r>
              <a:rPr lang="ru-RU" dirty="0"/>
              <a:t>б) по программе обучения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специальной оценки условий труда и оценки профессиональных рисков, продолжительностью не менее 16 часов;</a:t>
            </a:r>
          </a:p>
          <a:p>
            <a:r>
              <a:rPr lang="ru-RU" dirty="0"/>
              <a:t>в) по программе обучения безопасным методам и приемам выполнения работ повышенной опасности, к которым предъявляются дополнительные требования в соответствии с нормативными правовыми актами, содержащими государственные нормативные требования охраны труда.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15566"/>
            <a:ext cx="864096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u="sng" dirty="0" smtClean="0"/>
              <a:t>Обучению </a:t>
            </a:r>
            <a:r>
              <a:rPr lang="ru-RU" sz="1300" b="1" u="sng" dirty="0"/>
              <a:t>требованиям охраны труда подлежат следующие категории работников:</a:t>
            </a:r>
          </a:p>
          <a:p>
            <a:r>
              <a:rPr lang="ru-RU" sz="1300" dirty="0"/>
              <a:t>а) директор Института, заместители директора Института, на которых приказом директора Института возложены обязанности по охране труда, директора филиалов и их заместители, на которых приказом директора Института возложены обязанности по охране труда, - по программе обучения требованиям охраны труда, указанной </a:t>
            </a:r>
            <a:r>
              <a:rPr lang="ru-RU" sz="1300" dirty="0" smtClean="0"/>
              <a:t>в подпункте «а»;</a:t>
            </a:r>
            <a:endParaRPr lang="ru-RU" sz="1300" dirty="0"/>
          </a:p>
          <a:p>
            <a:r>
              <a:rPr lang="ru-RU" sz="1300" dirty="0"/>
              <a:t>б) руководители структурных подразделений Института и их заместители, руководители структурных подразделений филиалов и их заместители - по программам обучения требованиям охраны труда, указанным </a:t>
            </a:r>
            <a:r>
              <a:rPr lang="ru-RU" sz="1300" dirty="0" smtClean="0"/>
              <a:t>в подпунктах «а» и «б»;</a:t>
            </a:r>
            <a:endParaRPr lang="ru-RU" sz="1300" dirty="0"/>
          </a:p>
          <a:p>
            <a:r>
              <a:rPr lang="ru-RU" sz="1300" dirty="0"/>
              <a:t>в) работники Института, отнесенные к категории специалисты, - по программе обучения требованиям охраны труда, указанной </a:t>
            </a:r>
            <a:r>
              <a:rPr lang="ru-RU" sz="1300" dirty="0" smtClean="0"/>
              <a:t>в подпункте «б»;</a:t>
            </a:r>
            <a:endParaRPr lang="ru-RU" sz="1300" dirty="0"/>
          </a:p>
          <a:p>
            <a:r>
              <a:rPr lang="ru-RU" sz="1300" dirty="0"/>
              <a:t>г) специалист по охране труда - по программам обучения требованиям охраны труда, указанным </a:t>
            </a:r>
            <a:r>
              <a:rPr lang="ru-RU" sz="1300" dirty="0" smtClean="0"/>
              <a:t>в подпунктах «а» и «б»;</a:t>
            </a:r>
            <a:endParaRPr lang="ru-RU" sz="1300" dirty="0"/>
          </a:p>
          <a:p>
            <a:r>
              <a:rPr lang="ru-RU" sz="1300" dirty="0"/>
              <a:t>д) работники рабочих профессий - по программе обучения требованиям охраны труда, указанной </a:t>
            </a:r>
            <a:r>
              <a:rPr lang="ru-RU" sz="1300" dirty="0" smtClean="0"/>
              <a:t>в подпункте «б»;</a:t>
            </a:r>
            <a:endParaRPr lang="ru-RU" sz="1300" dirty="0"/>
          </a:p>
          <a:p>
            <a:r>
              <a:rPr lang="ru-RU" sz="1300" dirty="0"/>
              <a:t>е) члены комиссий по проверке знания требований охраны труда, лица, проводящие инструктажи по охране труда и обучение требованиям охраны труда, - по программе обучения требованиям охраны труда, указанной </a:t>
            </a:r>
            <a:r>
              <a:rPr lang="ru-RU" sz="1300" dirty="0" smtClean="0"/>
              <a:t>в подпункте «б», </a:t>
            </a:r>
            <a:r>
              <a:rPr lang="ru-RU" sz="1300" dirty="0"/>
              <a:t>а также по программам, обязательным для работников, в отношении которых проводится проверка знания требований охраны труда и (или) инструктаж по охране труда, и (или) обучение требованиям охраны труда;</a:t>
            </a:r>
          </a:p>
          <a:p>
            <a:r>
              <a:rPr lang="ru-RU" sz="1300" dirty="0"/>
              <a:t>ж) члены комитета (комиссии) по охране труда, уполномоченные (доверенные) лица по охране труда профессиональных союзов и иных уполномоченных работниками представительных органов организаций - по программам обучения требованиям охраны труда, указанным </a:t>
            </a:r>
            <a:r>
              <a:rPr lang="ru-RU" sz="1300" dirty="0" smtClean="0"/>
              <a:t>в подпунктах «а» и «б».</a:t>
            </a:r>
            <a:endParaRPr lang="ru-RU" sz="13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D00072-A716-407B-B659-2E1631FFDA82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3.4.</a:t>
            </a:r>
          </a:p>
        </p:txBody>
      </p:sp>
    </p:spTree>
    <p:extLst>
      <p:ext uri="{BB962C8B-B14F-4D97-AF65-F5344CB8AC3E}">
        <p14:creationId xmlns:p14="http://schemas.microsoft.com/office/powerpoint/2010/main" val="2956521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>
            <a:off x="3221850" y="1239550"/>
            <a:ext cx="0" cy="2196296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241630" y="1241791"/>
            <a:ext cx="0" cy="95653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8" idx="2"/>
            <a:endCxn id="26" idx="0"/>
          </p:cNvCxnSpPr>
          <p:nvPr/>
        </p:nvCxnSpPr>
        <p:spPr>
          <a:xfrm>
            <a:off x="4930080" y="1950645"/>
            <a:ext cx="0" cy="21606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0"/>
          </p:cNvCxnSpPr>
          <p:nvPr/>
        </p:nvCxnSpPr>
        <p:spPr>
          <a:xfrm>
            <a:off x="1571382" y="2479858"/>
            <a:ext cx="1842" cy="91892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0"/>
          </p:cNvCxnSpPr>
          <p:nvPr/>
        </p:nvCxnSpPr>
        <p:spPr>
          <a:xfrm>
            <a:off x="4930080" y="1239550"/>
            <a:ext cx="0" cy="12604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4" idx="2"/>
          </p:cNvCxnSpPr>
          <p:nvPr/>
        </p:nvCxnSpPr>
        <p:spPr>
          <a:xfrm>
            <a:off x="8217485" y="1239550"/>
            <a:ext cx="0" cy="38709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316416" y="2778645"/>
            <a:ext cx="0" cy="177228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16216" y="1239550"/>
            <a:ext cx="0" cy="1656942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1569540" y="4155925"/>
            <a:ext cx="3684" cy="19214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203575" y="4033593"/>
            <a:ext cx="0" cy="521453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581890" y="2814705"/>
            <a:ext cx="0" cy="1740341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210300" y="3435846"/>
            <a:ext cx="0" cy="1116124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 w="28575">
            <a:noFill/>
          </a:ln>
          <a:effectLst>
            <a:outerShdw blurRad="101600" dist="101600" dir="2700000" algn="ctr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ВИДЫ ИНСТРУКТАЖЕЙ 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8502" y="771550"/>
            <a:ext cx="1584000" cy="468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3600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Вводный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31840" y="4555248"/>
            <a:ext cx="5913228" cy="396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Проводит руководитель подразделения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224" y="2571750"/>
            <a:ext cx="2916000" cy="828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72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400"/>
              </a:lnSpc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Проводит специалист </a:t>
            </a:r>
            <a:b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охране </a:t>
            </a:r>
            <a:r>
              <a:rPr lang="ru-RU" sz="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труда</a:t>
            </a:r>
            <a:br>
              <a:rPr lang="ru-RU" sz="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5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или лицо, </a:t>
            </a:r>
            <a:r>
              <a:rPr lang="ru-RU" sz="15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назначенное приказом руководителя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49069" y="771550"/>
            <a:ext cx="1944000" cy="468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3600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Первичный</a:t>
            </a:r>
            <a:endParaRPr lang="ru-RU" sz="15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137" y="1337444"/>
            <a:ext cx="2916000" cy="1136581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9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Проводится </a:t>
            </a:r>
            <a:r>
              <a:rPr lang="ru-RU" sz="9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до начала выполнения трудовых функций для вновь принятых работников и иных лиц, участвующих в производственной деятельности организации (работники, командированные в организацию (подразделение организации), лица, проходящие производственную практику)</a:t>
            </a:r>
            <a:endParaRPr lang="ru-RU" sz="9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8080" y="1365590"/>
            <a:ext cx="3024000" cy="585055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Проходят все </a:t>
            </a:r>
            <a:r>
              <a:rPr lang="ru-RU" sz="1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работники (за исключением освобожденных от инструктажа)</a:t>
            </a:r>
            <a:endParaRPr lang="ru-RU" sz="1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80096" y="771550"/>
            <a:ext cx="1656000" cy="468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3600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Повторный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89989" y="766839"/>
            <a:ext cx="1944000" cy="468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3600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Внеплановый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497485" y="771550"/>
            <a:ext cx="1440000" cy="468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3600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Целевой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77245" y="1626645"/>
            <a:ext cx="2268000" cy="115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Проводят при выполнении разовых работ, не связанных с прямыми обязанностями, и при работах с повышенной опасностью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8080" y="2166705"/>
            <a:ext cx="3024000" cy="648000"/>
          </a:xfrm>
          <a:prstGeom prst="roundRect">
            <a:avLst>
              <a:gd name="adj" fmla="val 16527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Не реже 1 раза в 6 месяцев. </a:t>
            </a:r>
            <a:b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(для отдельных категорий работников – 1 раз в 3 месяца) по инструкциям первичного инструктажа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7504" y="3435846"/>
            <a:ext cx="3391743" cy="816149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Проводится </a:t>
            </a:r>
            <a:r>
              <a:rPr lang="ru-RU" sz="1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для всех работников организации до начала самостоятельной работы, а также для лиц, проходящих производственную практику (за исключением освобожденных от инструктажа)</a:t>
            </a:r>
            <a:endParaRPr lang="ru-RU" sz="1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07504" y="4348065"/>
            <a:ext cx="2908633" cy="743965"/>
          </a:xfrm>
          <a:prstGeom prst="roundRect">
            <a:avLst>
              <a:gd name="adj" fmla="val 9197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Проводится стажировка </a:t>
            </a:r>
            <a:r>
              <a:rPr lang="ru-RU" sz="1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не менее 2 </a:t>
            </a: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смен </a:t>
            </a:r>
            <a:r>
              <a:rPr lang="ru-RU" sz="1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(для отдельных категорий работников) </a:t>
            </a: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под наблюдением руководителя подразделения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93069" y="2895969"/>
            <a:ext cx="2967163" cy="769337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Проводят при: смотри п.11 Постановления Правительства от 24.12.2021 №2464 </a:t>
            </a:r>
            <a:endParaRPr lang="ru-RU" sz="1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5D750B7A-D84E-43CD-9540-61D4AAA4101C}"/>
              </a:ext>
            </a:extLst>
          </p:cNvPr>
          <p:cNvSpPr txBox="1"/>
          <p:nvPr/>
        </p:nvSpPr>
        <p:spPr>
          <a:xfrm>
            <a:off x="115224" y="8089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3.4.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759635" y="2955873"/>
            <a:ext cx="2285433" cy="443877"/>
          </a:xfrm>
          <a:prstGeom prst="roundRect">
            <a:avLst>
              <a:gd name="adj" fmla="val 9197"/>
            </a:avLst>
          </a:prstGeom>
          <a:solidFill>
            <a:srgbClr val="793905"/>
          </a:solidFill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Проводит руководитель работ</a:t>
            </a:r>
            <a:endParaRPr lang="ru-RU" sz="1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916496" y="573486"/>
            <a:ext cx="6120000" cy="1692200"/>
          </a:xfrm>
          <a:prstGeom prst="roundRect">
            <a:avLst>
              <a:gd name="adj" fmla="val 9719"/>
            </a:avLst>
          </a:prstGeom>
          <a:solidFill>
            <a:schemeClr val="tx2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40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Проведение работ, направленных на снижение производственных вредностей, с целью предупреждения профессиональных заболеваний </a:t>
            </a:r>
            <a:r>
              <a:rPr lang="ru-RU" sz="1200" i="1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(обеспечение СИЗ, проведение производственного контроля – измерение параметров микроклимата, аэроионного состава воздуха, уровня шума, параметров электромагнитных полей, параметров освещенности, утилизация люминесцентных ламп, </a:t>
            </a:r>
            <a:r>
              <a:rPr lang="ru-RU" sz="1200" i="1" dirty="0" err="1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дератизационные</a:t>
            </a:r>
            <a:r>
              <a:rPr lang="ru-RU" sz="1200" i="1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 и дезинсекционные работы, утилизация отходов, уборка помещений)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32938" y="4363025"/>
            <a:ext cx="6120000" cy="648000"/>
          </a:xfrm>
          <a:prstGeom prst="roundRect">
            <a:avLst>
              <a:gd name="adj" fmla="val 9719"/>
            </a:avLst>
          </a:prstGeom>
          <a:solidFill>
            <a:srgbClr val="C00000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spc="-6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Подразумевают обязанность работодателя перевести работника на более легкую работу в соответствии с медицинскими показаниями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32938" y="2355680"/>
            <a:ext cx="6120000" cy="1908000"/>
          </a:xfrm>
          <a:prstGeom prst="roundRect">
            <a:avLst>
              <a:gd name="adj" fmla="val 7415"/>
            </a:avLst>
          </a:prstGeom>
          <a:solidFill>
            <a:schemeClr val="tx1">
              <a:lumMod val="85000"/>
              <a:lumOff val="15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400" spc="-5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Организация работы </a:t>
            </a:r>
            <a:r>
              <a:rPr lang="ru-RU" sz="1400" i="1" spc="-50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служб и комиссий по охране труда, </a:t>
            </a:r>
            <a:r>
              <a:rPr lang="ru-RU" sz="1400" spc="-50" dirty="0" err="1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обееспчение</a:t>
            </a:r>
            <a:r>
              <a:rPr lang="ru-RU" sz="1400" spc="-5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 контроля за соблюдением требований охраны труда, организации </a:t>
            </a:r>
            <a:r>
              <a:rPr lang="ru-RU" sz="1400" i="1" spc="-50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обучения руководителей и персонала</a:t>
            </a:r>
            <a:r>
              <a:rPr lang="ru-RU" sz="1400" spc="-50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, </a:t>
            </a:r>
            <a:r>
              <a:rPr lang="ru-RU" sz="1400" i="1" spc="-50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специальной оценки условий труда</a:t>
            </a:r>
            <a:r>
              <a:rPr lang="ru-RU" sz="1400" spc="-50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, </a:t>
            </a:r>
            <a:r>
              <a:rPr lang="ru-RU" sz="1400" spc="-5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проведении мероприятий по внедрению новых </a:t>
            </a:r>
            <a:r>
              <a:rPr lang="ru-RU" sz="1400" spc="-50" dirty="0" err="1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безопобееспчениеасных</a:t>
            </a:r>
            <a:r>
              <a:rPr lang="ru-RU" sz="1400" spc="-50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charset="0"/>
              </a:rPr>
              <a:t> технологий, использованию безопасных машин, механизмов и материалов, повышении дисциплины труда, технологической дисциплины и т.д.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79126" y="51470"/>
            <a:ext cx="6840000" cy="396000"/>
          </a:xfrm>
          <a:prstGeom prst="roundRect">
            <a:avLst/>
          </a:prstGeom>
          <a:solidFill>
            <a:srgbClr val="009900"/>
          </a:solidFill>
          <a:ln w="28575">
            <a:noFill/>
          </a:ln>
          <a:effectLst>
            <a:outerShdw blurRad="101600" dist="101600" dir="2700000" algn="ctr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МЕРОПРИЯТИЯ ПО ОХРАНЕ ТРУДА</a:t>
            </a:r>
          </a:p>
        </p:txBody>
      </p:sp>
      <p:sp useBgFill="1">
        <p:nvSpPr>
          <p:cNvPr id="14" name="Управляющая кнопка: домой 13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2330815" y="1059586"/>
            <a:ext cx="432000" cy="720000"/>
          </a:xfrm>
          <a:prstGeom prst="downArrow">
            <a:avLst>
              <a:gd name="adj1" fmla="val 50000"/>
              <a:gd name="adj2" fmla="val 64111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323126" y="3003814"/>
            <a:ext cx="432000" cy="720000"/>
          </a:xfrm>
          <a:prstGeom prst="downArrow">
            <a:avLst>
              <a:gd name="adj1" fmla="val 50000"/>
              <a:gd name="adj2" fmla="val 64111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2356938" y="4291025"/>
            <a:ext cx="432000" cy="720000"/>
          </a:xfrm>
          <a:prstGeom prst="downArrow">
            <a:avLst>
              <a:gd name="adj1" fmla="val 50000"/>
              <a:gd name="adj2" fmla="val 64111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олилиния 1"/>
          <p:cNvSpPr/>
          <p:nvPr/>
        </p:nvSpPr>
        <p:spPr>
          <a:xfrm>
            <a:off x="102472" y="1005586"/>
            <a:ext cx="2376000" cy="82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tIns="99060" rIns="99060" bIns="99060" anchor="ctr"/>
          <a:lstStyle>
            <a:lvl1pPr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Санитарно-гигиенические мероприятия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107504" y="2949813"/>
            <a:ext cx="2376000" cy="82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  <a:ln w="28575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8000" tIns="99060" rIns="99060" bIns="99060" anchor="ctr"/>
          <a:lstStyle>
            <a:lvl1pPr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11557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155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Организационно-технические мероприятия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116505" y="4182985"/>
            <a:ext cx="2376000" cy="828000"/>
          </a:xfrm>
          <a:custGeom>
            <a:avLst/>
            <a:gdLst>
              <a:gd name="connsiteX0" fmla="*/ 0 w 8280000"/>
              <a:gd name="connsiteY0" fmla="*/ 56250 h 562500"/>
              <a:gd name="connsiteX1" fmla="*/ 56250 w 8280000"/>
              <a:gd name="connsiteY1" fmla="*/ 0 h 562500"/>
              <a:gd name="connsiteX2" fmla="*/ 8223750 w 8280000"/>
              <a:gd name="connsiteY2" fmla="*/ 0 h 562500"/>
              <a:gd name="connsiteX3" fmla="*/ 8280000 w 8280000"/>
              <a:gd name="connsiteY3" fmla="*/ 56250 h 562500"/>
              <a:gd name="connsiteX4" fmla="*/ 8280000 w 8280000"/>
              <a:gd name="connsiteY4" fmla="*/ 506250 h 562500"/>
              <a:gd name="connsiteX5" fmla="*/ 8223750 w 8280000"/>
              <a:gd name="connsiteY5" fmla="*/ 562500 h 562500"/>
              <a:gd name="connsiteX6" fmla="*/ 56250 w 8280000"/>
              <a:gd name="connsiteY6" fmla="*/ 562500 h 562500"/>
              <a:gd name="connsiteX7" fmla="*/ 0 w 8280000"/>
              <a:gd name="connsiteY7" fmla="*/ 506250 h 562500"/>
              <a:gd name="connsiteX8" fmla="*/ 0 w 8280000"/>
              <a:gd name="connsiteY8" fmla="*/ 56250 h 5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0000" h="562500">
                <a:moveTo>
                  <a:pt x="0" y="56250"/>
                </a:moveTo>
                <a:cubicBezTo>
                  <a:pt x="0" y="25184"/>
                  <a:pt x="25184" y="0"/>
                  <a:pt x="56250" y="0"/>
                </a:cubicBezTo>
                <a:lnTo>
                  <a:pt x="8223750" y="0"/>
                </a:lnTo>
                <a:cubicBezTo>
                  <a:pt x="8254816" y="0"/>
                  <a:pt x="8280000" y="25184"/>
                  <a:pt x="8280000" y="56250"/>
                </a:cubicBezTo>
                <a:lnTo>
                  <a:pt x="8280000" y="506250"/>
                </a:lnTo>
                <a:cubicBezTo>
                  <a:pt x="8280000" y="537316"/>
                  <a:pt x="8254816" y="562500"/>
                  <a:pt x="8223750" y="562500"/>
                </a:cubicBezTo>
                <a:lnTo>
                  <a:pt x="56250" y="562500"/>
                </a:lnTo>
                <a:cubicBezTo>
                  <a:pt x="25184" y="562500"/>
                  <a:pt x="0" y="537316"/>
                  <a:pt x="0" y="506250"/>
                </a:cubicBezTo>
                <a:lnTo>
                  <a:pt x="0" y="5625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5400000" scaled="1"/>
            <a:tileRect/>
          </a:gradFill>
          <a:ln w="28575"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8000" tIns="99060" rIns="99060" bIns="9906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Реабилитационные мероприятия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054AC72-A380-4821-A890-F00C67DFE002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1.1.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143780" y="3418020"/>
            <a:ext cx="5400000" cy="1584000"/>
          </a:xfrm>
          <a:prstGeom prst="roundRect">
            <a:avLst>
              <a:gd name="adj" fmla="val 8151"/>
            </a:avLst>
          </a:prstGeom>
          <a:solidFill>
            <a:srgbClr val="002060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ts val="1600"/>
              </a:lnSpc>
            </a:pPr>
            <a:r>
              <a:rPr lang="ru-RU" sz="2200" b="1" i="1" dirty="0">
                <a:ln w="6350">
                  <a:noFill/>
                </a:ln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Разделы инструкции:</a:t>
            </a:r>
          </a:p>
          <a:p>
            <a:pPr marL="179388" indent="-179388">
              <a:lnSpc>
                <a:spcPts val="1600"/>
              </a:lnSpc>
              <a:buFont typeface="Wingdings" pitchFamily="2" charset="2"/>
              <a:buChar char="§"/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Общие требования охраны труда;</a:t>
            </a:r>
          </a:p>
          <a:p>
            <a:pPr marL="179388" indent="-179388">
              <a:lnSpc>
                <a:spcPts val="1600"/>
              </a:lnSpc>
              <a:buFont typeface="Wingdings" pitchFamily="2" charset="2"/>
              <a:buChar char="§"/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Требования охраны труда перед началом работы;</a:t>
            </a:r>
          </a:p>
          <a:p>
            <a:pPr marL="179388" indent="-179388">
              <a:lnSpc>
                <a:spcPts val="1600"/>
              </a:lnSpc>
              <a:buFont typeface="Wingdings" pitchFamily="2" charset="2"/>
              <a:buChar char="§"/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Требования охраны труда во время работы;</a:t>
            </a:r>
          </a:p>
          <a:p>
            <a:pPr marL="179388" indent="-179388">
              <a:lnSpc>
                <a:spcPts val="1600"/>
              </a:lnSpc>
              <a:buFont typeface="Wingdings" pitchFamily="2" charset="2"/>
              <a:buChar char="§"/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Требования охраны труда в аварийных ситуациях;</a:t>
            </a:r>
          </a:p>
          <a:p>
            <a:pPr marL="179388" indent="-179388">
              <a:lnSpc>
                <a:spcPts val="1600"/>
              </a:lnSpc>
              <a:buFont typeface="Wingdings" pitchFamily="2" charset="2"/>
              <a:buChar char="§"/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Требования охраны труда по окончании работы.</a:t>
            </a:r>
          </a:p>
        </p:txBody>
      </p:sp>
      <p:cxnSp>
        <p:nvCxnSpPr>
          <p:cNvPr id="21" name="Прямая со стрелкой 20"/>
          <p:cNvCxnSpPr>
            <a:stCxn id="6" idx="3"/>
            <a:endCxn id="19" idx="1"/>
          </p:cNvCxnSpPr>
          <p:nvPr/>
        </p:nvCxnSpPr>
        <p:spPr>
          <a:xfrm>
            <a:off x="2519780" y="2373780"/>
            <a:ext cx="2466170" cy="1521145"/>
          </a:xfrm>
          <a:prstGeom prst="straightConnector1">
            <a:avLst/>
          </a:prstGeom>
          <a:ln w="50800" cmpd="sng">
            <a:prstDash val="solid"/>
            <a:headEnd type="none" w="med" len="med"/>
            <a:tailEnd type="triangle" w="med" len="lg"/>
          </a:ln>
          <a:effectLst>
            <a:glow rad="254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Стрелка вниз 6"/>
          <p:cNvSpPr/>
          <p:nvPr/>
        </p:nvSpPr>
        <p:spPr>
          <a:xfrm>
            <a:off x="701780" y="2706764"/>
            <a:ext cx="1260000" cy="720000"/>
          </a:xfrm>
          <a:prstGeom prst="downArrow">
            <a:avLst>
              <a:gd name="adj1" fmla="val 46835"/>
              <a:gd name="adj2" fmla="val 51583"/>
            </a:avLst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60000" y="96476"/>
            <a:ext cx="6840000" cy="360040"/>
          </a:xfrm>
          <a:prstGeom prst="roundRect">
            <a:avLst/>
          </a:prstGeom>
          <a:solidFill>
            <a:srgbClr val="009900"/>
          </a:solidFill>
          <a:ln w="28575">
            <a:noFill/>
          </a:ln>
          <a:effectLst>
            <a:outerShdw blurRad="101600" dist="101600" dir="2700000" algn="ctr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Разработка инструкций по охране труда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46975" y="2476373"/>
            <a:ext cx="4680000" cy="504000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ts val="16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Утверждаются работодателем по согласованию с профсоюзной организацией или специалистами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97950" y="3059649"/>
            <a:ext cx="4320000" cy="504000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ts val="16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Вводятся в действие со дня утверждения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87495" y="1893097"/>
            <a:ext cx="5040000" cy="504000"/>
          </a:xfrm>
          <a:prstGeom prst="roundRect">
            <a:avLst>
              <a:gd name="adj" fmla="val 19291"/>
            </a:avLst>
          </a:prstGeom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ts val="1600"/>
              </a:lnSpc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Разрабатываются руководителями </a:t>
            </a:r>
            <a:b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структурных подразделений организации</a:t>
            </a:r>
          </a:p>
        </p:txBody>
      </p:sp>
      <p:cxnSp>
        <p:nvCxnSpPr>
          <p:cNvPr id="8" name="Прямая со стрелкой 7"/>
          <p:cNvCxnSpPr>
            <a:stCxn id="6" idx="3"/>
            <a:endCxn id="5" idx="1"/>
          </p:cNvCxnSpPr>
          <p:nvPr/>
        </p:nvCxnSpPr>
        <p:spPr>
          <a:xfrm flipV="1">
            <a:off x="2519780" y="2145097"/>
            <a:ext cx="1467715" cy="228683"/>
          </a:xfrm>
          <a:prstGeom prst="straightConnector1">
            <a:avLst/>
          </a:prstGeom>
          <a:ln w="50800" cmpd="sng">
            <a:prstDash val="solid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3"/>
            <a:endCxn id="3" idx="1"/>
          </p:cNvCxnSpPr>
          <p:nvPr/>
        </p:nvCxnSpPr>
        <p:spPr>
          <a:xfrm>
            <a:off x="2519780" y="2373780"/>
            <a:ext cx="1827195" cy="354593"/>
          </a:xfrm>
          <a:prstGeom prst="straightConnector1">
            <a:avLst/>
          </a:prstGeom>
          <a:ln w="50800" cmpd="sng">
            <a:prstDash val="solid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3"/>
            <a:endCxn id="4" idx="1"/>
          </p:cNvCxnSpPr>
          <p:nvPr/>
        </p:nvCxnSpPr>
        <p:spPr>
          <a:xfrm>
            <a:off x="2519780" y="2373780"/>
            <a:ext cx="2178170" cy="937869"/>
          </a:xfrm>
          <a:prstGeom prst="straightConnector1">
            <a:avLst/>
          </a:prstGeom>
          <a:ln w="50800" cmpd="sng">
            <a:prstDash val="solid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259495" y="636535"/>
            <a:ext cx="6768000" cy="594010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ts val="1600"/>
              </a:lnSpc>
            </a:pPr>
            <a:r>
              <a:rPr lang="ru-RU" sz="1600" b="1" spc="-2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Разрабатываются для работников ,исходя из его должности, профессии или вида выполняемой работы, согласно Перечню и приказу по организации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85950" y="3642925"/>
            <a:ext cx="4032000" cy="504000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ts val="16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Контроль и учет осуществляется </a:t>
            </a:r>
            <a:b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службой охраны труда (специалистом по ОТ)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55495" y="1309821"/>
            <a:ext cx="5472000" cy="504000"/>
          </a:xfrm>
          <a:prstGeom prst="round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>
              <a:lnSpc>
                <a:spcPts val="16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Предназначены для проведения инструктажей </a:t>
            </a:r>
            <a:b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1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по охране труда на рабочих местах</a:t>
            </a:r>
          </a:p>
        </p:txBody>
      </p:sp>
      <p:cxnSp>
        <p:nvCxnSpPr>
          <p:cNvPr id="24" name="Прямая со стрелкой 23"/>
          <p:cNvCxnSpPr>
            <a:stCxn id="6" idx="3"/>
            <a:endCxn id="20" idx="1"/>
          </p:cNvCxnSpPr>
          <p:nvPr/>
        </p:nvCxnSpPr>
        <p:spPr>
          <a:xfrm flipV="1">
            <a:off x="2519780" y="1561821"/>
            <a:ext cx="1035715" cy="811959"/>
          </a:xfrm>
          <a:prstGeom prst="straightConnector1">
            <a:avLst/>
          </a:prstGeom>
          <a:ln w="50800" cmpd="sng">
            <a:prstDash val="solid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3"/>
          </p:cNvCxnSpPr>
          <p:nvPr/>
        </p:nvCxnSpPr>
        <p:spPr>
          <a:xfrm flipV="1">
            <a:off x="2519780" y="1230546"/>
            <a:ext cx="517857" cy="1143234"/>
          </a:xfrm>
          <a:prstGeom prst="straightConnector1">
            <a:avLst/>
          </a:prstGeom>
          <a:ln w="50800" cmpd="sng">
            <a:prstDash val="solid"/>
            <a:headEnd type="none" w="med" len="med"/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143780" y="1905780"/>
            <a:ext cx="2376000" cy="936000"/>
          </a:xfrm>
          <a:prstGeom prst="roundRect">
            <a:avLst>
              <a:gd name="adj" fmla="val 13896"/>
            </a:avLst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2000" tIns="36000" rIns="72000" bIns="3600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2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Инструкции </a:t>
            </a:r>
          </a:p>
          <a:p>
            <a:pPr algn="ctr">
              <a:lnSpc>
                <a:spcPts val="2000"/>
              </a:lnSpc>
              <a:defRPr/>
            </a:pPr>
            <a:r>
              <a:rPr lang="ru-RU" sz="22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по охране труда</a:t>
            </a:r>
            <a:endParaRPr lang="ru-RU" sz="22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 useBgFill="1"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1EB9814-83D2-44A6-AC1A-994C55F6D201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3.4.</a:t>
            </a:r>
          </a:p>
        </p:txBody>
      </p:sp>
    </p:spTree>
    <p:extLst>
      <p:ext uri="{BB962C8B-B14F-4D97-AF65-F5344CB8AC3E}">
        <p14:creationId xmlns:p14="http://schemas.microsoft.com/office/powerpoint/2010/main" val="12880351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36000" y="1347788"/>
            <a:ext cx="9072000" cy="1079500"/>
          </a:xfrm>
          <a:prstGeom prst="roundRect">
            <a:avLst>
              <a:gd name="adj" fmla="val 10334"/>
            </a:avLst>
          </a:prstGeom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12000" y="771550"/>
            <a:ext cx="4320000" cy="432000"/>
          </a:xfrm>
          <a:prstGeom prst="roundRect">
            <a:avLst>
              <a:gd name="adj" fmla="val 919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СРЕДСТВА КОЛЛЕКТИВНОЙ ЗАЩИТЫ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</a:rPr>
              <a:t>СРЕДСТВА ЗАЩИТЫ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266855" y="2355850"/>
            <a:ext cx="0" cy="115252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07504" y="3507854"/>
            <a:ext cx="2808000" cy="1548000"/>
          </a:xfrm>
          <a:prstGeom prst="roundRect">
            <a:avLst>
              <a:gd name="adj" fmla="val 6999"/>
            </a:avLst>
          </a:prstGeom>
          <a:solidFill>
            <a:schemeClr val="tx1">
              <a:lumMod val="75000"/>
              <a:lumOff val="25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200" dirty="0">
                <a:solidFill>
                  <a:srgbClr val="FFFFFF"/>
                </a:solidFill>
                <a:latin typeface="Arial" pitchFamily="34" charset="0"/>
              </a:rPr>
              <a:t>Относятся: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rgbClr val="FFFFFF"/>
                </a:solidFill>
                <a:latin typeface="Arial" pitchFamily="34" charset="0"/>
              </a:rPr>
              <a:t>ограждения (кожухи, щиты, экраны);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rgbClr val="FFFFFF"/>
                </a:solidFill>
                <a:latin typeface="Arial" pitchFamily="34" charset="0"/>
              </a:rPr>
              <a:t>предохранительные–блокировочные устройства (механические, электронные, пневматические, гидравлические);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rgbClr val="FFFFFF"/>
                </a:solidFill>
                <a:latin typeface="Arial" pitchFamily="34" charset="0"/>
              </a:rPr>
              <a:t>тормозные устройства (рабочие, стояночные, экстренный тормоз);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rgbClr val="FFFFFF"/>
                </a:solidFill>
                <a:latin typeface="Arial" pitchFamily="34" charset="0"/>
              </a:rPr>
              <a:t>сигнальные устройства (звуковые)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505" y="1419622"/>
            <a:ext cx="1512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механического травмирования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48264" y="3508030"/>
            <a:ext cx="2016000" cy="1548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latin typeface="Arial" pitchFamily="34" charset="0"/>
              </a:rPr>
              <a:t>Относятся </a:t>
            </a: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устройства</a:t>
            </a:r>
            <a:r>
              <a:rPr lang="ru-RU" sz="1200">
                <a:solidFill>
                  <a:srgbClr val="FFFFFF"/>
                </a:solidFill>
                <a:latin typeface="Arial" pitchFamily="34" charset="0"/>
              </a:rPr>
              <a:t>: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оградительные;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виброизолирующие вибропоглащающие;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виброгасящие;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автоматического контроля и сигнализации;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дистанционного управления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endParaRPr lang="ru-RU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09970" y="1419646"/>
            <a:ext cx="2592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 dirty="0">
                <a:solidFill>
                  <a:srgbClr val="FFFFFF"/>
                </a:solidFill>
                <a:latin typeface="Verdana" pitchFamily="34" charset="0"/>
              </a:rPr>
              <a:t>От повышенной запыленности </a:t>
            </a:r>
            <a:br>
              <a:rPr lang="ru-RU" sz="1100" dirty="0">
                <a:solidFill>
                  <a:srgbClr val="FFFFFF"/>
                </a:solidFill>
                <a:latin typeface="Verdana" pitchFamily="34" charset="0"/>
              </a:rPr>
            </a:br>
            <a:r>
              <a:rPr lang="ru-RU" sz="1100" dirty="0">
                <a:solidFill>
                  <a:srgbClr val="FFFFFF"/>
                </a:solidFill>
                <a:latin typeface="Verdana" pitchFamily="34" charset="0"/>
              </a:rPr>
              <a:t>и загазованности воздуха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99495" y="1419670"/>
            <a:ext cx="1728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зрительного перенапряжения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63713" y="987425"/>
            <a:ext cx="647700" cy="0"/>
          </a:xfrm>
          <a:prstGeom prst="straightConnector1">
            <a:avLst/>
          </a:prstGeom>
          <a:ln w="44450">
            <a:solidFill>
              <a:schemeClr val="tx1"/>
            </a:solidFill>
            <a:tailEnd type="non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429065" y="2715766"/>
            <a:ext cx="1728000" cy="648000"/>
          </a:xfrm>
          <a:prstGeom prst="roundRect">
            <a:avLst>
              <a:gd name="adj" fmla="val 9197"/>
            </a:avLst>
          </a:prstGeom>
          <a:solidFill>
            <a:srgbClr val="0070C0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Относятся системы отопления, вентиляции и кондиционирования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0032" y="3507862"/>
            <a:ext cx="2016000" cy="1548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latin typeface="Arial" pitchFamily="34" charset="0"/>
              </a:rPr>
              <a:t>Относятся </a:t>
            </a: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устройства: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оградительные;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звукоизолирующие;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звукопоглощающие;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глушители шума;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автоматического контроля и сигнализации;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дистанционного управления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87824" y="3507854"/>
            <a:ext cx="1800000" cy="1548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latin typeface="Arial" pitchFamily="34" charset="0"/>
              </a:rPr>
              <a:t>Относятся: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нейтрализаторы;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увлажняющие устройства;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электростатические прокладки;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токопроводящие </a:t>
            </a:r>
            <a:br>
              <a:rPr lang="ru-RU" sz="1100">
                <a:solidFill>
                  <a:srgbClr val="FFFFFF"/>
                </a:solidFill>
                <a:latin typeface="Arial" pitchFamily="34" charset="0"/>
              </a:rPr>
            </a:b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полы;</a:t>
            </a:r>
          </a:p>
          <a:p>
            <a:pPr eaLnBrk="1" hangingPunct="1">
              <a:lnSpc>
                <a:spcPts val="1200"/>
              </a:lnSpc>
              <a:buFont typeface="Arial" pitchFamily="34" charset="0"/>
              <a:buChar char="•"/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заземление</a:t>
            </a:r>
          </a:p>
        </p:txBody>
      </p:sp>
      <p:cxnSp>
        <p:nvCxnSpPr>
          <p:cNvPr id="14" name="Прямая со стрелкой 13"/>
          <p:cNvCxnSpPr>
            <a:stCxn id="16" idx="2"/>
          </p:cNvCxnSpPr>
          <p:nvPr/>
        </p:nvCxnSpPr>
        <p:spPr>
          <a:xfrm>
            <a:off x="4581105" y="2355726"/>
            <a:ext cx="0" cy="36004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6525" y="1851025"/>
            <a:ext cx="0" cy="165735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3645105" y="1923726"/>
            <a:ext cx="1872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микроклиматических условий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56128" y="1419622"/>
            <a:ext cx="1368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повышенного уровня шума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52" y="1923678"/>
            <a:ext cx="1656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поражения электрическим током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50875" y="1923678"/>
            <a:ext cx="1296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От статического электричества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60300" y="1419726"/>
            <a:ext cx="1512000" cy="936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Verdana" pitchFamily="34" charset="0"/>
              </a:rPr>
              <a:t>Знаки производственной безопасности, сигнальные цвета и сигнальная разметка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59495" y="1923678"/>
            <a:ext cx="1368000" cy="432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 dirty="0">
                <a:solidFill>
                  <a:srgbClr val="FFFFFF"/>
                </a:solidFill>
                <a:latin typeface="Verdana" pitchFamily="34" charset="0"/>
              </a:rPr>
              <a:t>От повышенного уровня вибрации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1540" y="2715870"/>
            <a:ext cx="2736000" cy="648000"/>
          </a:xfrm>
          <a:prstGeom prst="roundRect">
            <a:avLst>
              <a:gd name="adj" fmla="val 9197"/>
            </a:avLst>
          </a:prstGeom>
          <a:solidFill>
            <a:schemeClr val="accent5">
              <a:lumMod val="75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Заземление (зануление), выравнивание потенциала, защитное отключение, изоляция токоведущих частей</a:t>
            </a:r>
            <a:endParaRPr lang="ru-RU" sz="10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97425" y="2715870"/>
            <a:ext cx="1800000" cy="648000"/>
          </a:xfrm>
          <a:prstGeom prst="roundRect">
            <a:avLst>
              <a:gd name="adj" fmla="val 9197"/>
            </a:avLst>
          </a:prstGeom>
          <a:solidFill>
            <a:srgbClr val="0070C0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100">
                <a:solidFill>
                  <a:srgbClr val="FFFFFF"/>
                </a:solidFill>
                <a:latin typeface="Arial" pitchFamily="34" charset="0"/>
              </a:rPr>
              <a:t>Относится искусственное и естественное освещение помещений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3536885" y="1852613"/>
            <a:ext cx="0" cy="86360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607115" y="1852613"/>
            <a:ext cx="0" cy="1655762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8" idx="2"/>
          </p:cNvCxnSpPr>
          <p:nvPr/>
        </p:nvCxnSpPr>
        <p:spPr>
          <a:xfrm>
            <a:off x="1223552" y="2355678"/>
            <a:ext cx="0" cy="36053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23" idx="0"/>
          </p:cNvCxnSpPr>
          <p:nvPr/>
        </p:nvCxnSpPr>
        <p:spPr>
          <a:xfrm>
            <a:off x="7497425" y="1852613"/>
            <a:ext cx="0" cy="863257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8675688" y="2355850"/>
            <a:ext cx="0" cy="115252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732588" y="987425"/>
            <a:ext cx="647700" cy="0"/>
          </a:xfrm>
          <a:prstGeom prst="straightConnector1">
            <a:avLst/>
          </a:prstGeom>
          <a:ln w="44450" cap="flat">
            <a:solidFill>
              <a:schemeClr val="tx1"/>
            </a:solidFill>
            <a:tailEnd type="non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7380288" y="992188"/>
            <a:ext cx="0" cy="355600"/>
          </a:xfrm>
          <a:prstGeom prst="straightConnector1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1763713" y="987425"/>
            <a:ext cx="0" cy="355600"/>
          </a:xfrm>
          <a:prstGeom prst="straightConnector1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 useBgFill="1">
        <p:nvSpPr>
          <p:cNvPr id="35" name="Управляющая кнопка: домой 34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8DF73F4-1060-483A-A8DF-B2F5004A0588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3.5.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Соединительная линия уступом 13"/>
          <p:cNvCxnSpPr>
            <a:stCxn id="3" idx="1"/>
            <a:endCxn id="8" idx="0"/>
          </p:cNvCxnSpPr>
          <p:nvPr/>
        </p:nvCxnSpPr>
        <p:spPr>
          <a:xfrm rot="10800000" flipV="1">
            <a:off x="1115504" y="897540"/>
            <a:ext cx="1044496" cy="288800"/>
          </a:xfrm>
          <a:prstGeom prst="bentConnector2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endCxn id="10" idx="3"/>
          </p:cNvCxnSpPr>
          <p:nvPr/>
        </p:nvCxnSpPr>
        <p:spPr>
          <a:xfrm rot="10800000" flipV="1">
            <a:off x="5939856" y="1104592"/>
            <a:ext cx="702374" cy="315057"/>
          </a:xfrm>
          <a:prstGeom prst="bentConnector3">
            <a:avLst>
              <a:gd name="adj1" fmla="val -1101"/>
            </a:avLst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3" idx="3"/>
            <a:endCxn id="11" idx="0"/>
          </p:cNvCxnSpPr>
          <p:nvPr/>
        </p:nvCxnSpPr>
        <p:spPr>
          <a:xfrm>
            <a:off x="6984000" y="897540"/>
            <a:ext cx="1098490" cy="288080"/>
          </a:xfrm>
          <a:prstGeom prst="bentConnector2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2160000" y="681540"/>
            <a:ext cx="4824000" cy="432000"/>
          </a:xfrm>
          <a:prstGeom prst="roundRect">
            <a:avLst>
              <a:gd name="adj" fmla="val 919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500" b="1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</a:rPr>
              <a:t>СРЕДСТВА ИНДИВИДУАЛЬНОЙ ЗАЩИТЫ</a:t>
            </a:r>
          </a:p>
        </p:txBody>
      </p:sp>
      <p:cxnSp>
        <p:nvCxnSpPr>
          <p:cNvPr id="5" name="Прямая со стрелкой 4"/>
          <p:cNvCxnSpPr>
            <a:stCxn id="11" idx="2"/>
            <a:endCxn id="9" idx="0"/>
          </p:cNvCxnSpPr>
          <p:nvPr/>
        </p:nvCxnSpPr>
        <p:spPr>
          <a:xfrm>
            <a:off x="8082490" y="1689619"/>
            <a:ext cx="1454" cy="43200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79720" y="2040875"/>
            <a:ext cx="1872000" cy="1656000"/>
          </a:xfrm>
          <a:prstGeom prst="roundRect">
            <a:avLst>
              <a:gd name="adj" fmla="val 6999"/>
            </a:avLst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Предназначены для защиты работающих от загрязнений, механического </a:t>
            </a:r>
            <a:r>
              <a:rPr lang="ru-RU" sz="12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травмирования</a:t>
            </a: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, избыточного тепла и холода, агрессивных жидкостей и т.д.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1186340"/>
            <a:ext cx="2016000" cy="504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Специальная одежда, специальная обувь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83944" y="2116411"/>
            <a:ext cx="1800000" cy="1296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Предназначены для защиты кожи рук, лица и тела от химических </a:t>
            </a:r>
            <a:br>
              <a:rPr lang="ru-RU" sz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веществ и загрязнений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1167650"/>
            <a:ext cx="2664000" cy="504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3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Технические средства индивидуальной защиты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82490" y="1185620"/>
            <a:ext cx="1800000" cy="504000"/>
          </a:xfrm>
          <a:prstGeom prst="roundRect">
            <a:avLst>
              <a:gd name="adj" fmla="val 9197"/>
            </a:avLst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6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Средства личной </a:t>
            </a:r>
            <a:b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гигиены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182290" y="3876975"/>
            <a:ext cx="1800000" cy="720000"/>
          </a:xfrm>
          <a:prstGeom prst="roundRect">
            <a:avLst>
              <a:gd name="adj" fmla="val 9197"/>
            </a:avLst>
          </a:prstGeom>
          <a:solidFill>
            <a:srgbClr val="00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Пасты, гели, моющие средства, кремы, эмульсии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16745" y="4056915"/>
            <a:ext cx="2160000" cy="720000"/>
          </a:xfrm>
          <a:prstGeom prst="roundRect">
            <a:avLst>
              <a:gd name="adj" fmla="val 9197"/>
            </a:avLst>
          </a:prstGeom>
          <a:solidFill>
            <a:srgbClr val="00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Костюмы, комбинезоны, халаты, сапоги, ботинки, валенки, косынки, кепи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31738" y="1716655"/>
            <a:ext cx="2880000" cy="432000"/>
          </a:xfrm>
          <a:prstGeom prst="roundRect">
            <a:avLst>
              <a:gd name="adj" fmla="val 9197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Предназначены для защиты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880421" y="2220711"/>
            <a:ext cx="2160000" cy="360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Бируши, наушники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880645" y="2652759"/>
            <a:ext cx="2160000" cy="360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Очки, щитки, маски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80645" y="3084807"/>
            <a:ext cx="2160000" cy="360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Виброзащитные рукавицы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880645" y="3516855"/>
            <a:ext cx="2160000" cy="432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Маски, респираторы, противогазы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880645" y="4020959"/>
            <a:ext cx="2160000" cy="432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Каски, страховочные пояса, руковицы, перчатки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80645" y="4524967"/>
            <a:ext cx="2160000" cy="432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Диэлектрические перчатки, галоши, коврики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 flipH="1">
            <a:off x="2411760" y="2149398"/>
            <a:ext cx="20638" cy="2592387"/>
          </a:xfrm>
          <a:prstGeom prst="straightConnector1">
            <a:avLst/>
          </a:prstGeom>
          <a:ln w="44450">
            <a:solidFill>
              <a:schemeClr val="tx1"/>
            </a:solidFill>
            <a:tailEnd type="non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2772918" y="2220711"/>
            <a:ext cx="1800000" cy="360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Слуха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772718" y="2652799"/>
            <a:ext cx="1800000" cy="360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Зрения 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772718" y="3084847"/>
            <a:ext cx="1800000" cy="360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От вибрации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772718" y="3516903"/>
            <a:ext cx="1800000" cy="432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Органов дыхания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772918" y="4020959"/>
            <a:ext cx="1800000" cy="432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3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От механического травмирования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758151" y="4525015"/>
            <a:ext cx="1800000" cy="432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300"/>
              </a:lnSpc>
              <a:defRPr/>
            </a:pPr>
            <a:r>
              <a:rPr lang="ru-RU" sz="13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От поражения электрическим током</a:t>
            </a:r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2411760" y="2400223"/>
            <a:ext cx="36195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2413348" y="2832023"/>
            <a:ext cx="3587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2411760" y="3265410"/>
            <a:ext cx="360363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2413348" y="3732135"/>
            <a:ext cx="3587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V="1">
            <a:off x="2432398" y="4236960"/>
            <a:ext cx="341312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2411760" y="4740198"/>
            <a:ext cx="346075" cy="1587"/>
          </a:xfrm>
          <a:prstGeom prst="straightConnector1">
            <a:avLst/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4572348" y="2400223"/>
            <a:ext cx="3079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4572348" y="2832023"/>
            <a:ext cx="30638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4572348" y="3265410"/>
            <a:ext cx="30638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V="1">
            <a:off x="4572348" y="3732135"/>
            <a:ext cx="306387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4572348" y="4236960"/>
            <a:ext cx="3079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V="1">
            <a:off x="4558060" y="4740198"/>
            <a:ext cx="306388" cy="1587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stCxn id="8" idx="2"/>
            <a:endCxn id="7" idx="0"/>
          </p:cNvCxnSpPr>
          <p:nvPr/>
        </p:nvCxnSpPr>
        <p:spPr>
          <a:xfrm>
            <a:off x="1115504" y="1690340"/>
            <a:ext cx="216" cy="35053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7" idx="2"/>
          </p:cNvCxnSpPr>
          <p:nvPr/>
        </p:nvCxnSpPr>
        <p:spPr>
          <a:xfrm flipH="1">
            <a:off x="1115504" y="3696875"/>
            <a:ext cx="216" cy="36000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9" idx="2"/>
            <a:endCxn id="33" idx="0"/>
          </p:cNvCxnSpPr>
          <p:nvPr/>
        </p:nvCxnSpPr>
        <p:spPr>
          <a:xfrm flipH="1">
            <a:off x="8082290" y="3412411"/>
            <a:ext cx="1654" cy="464564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10" idx="1"/>
          </p:cNvCxnSpPr>
          <p:nvPr/>
        </p:nvCxnSpPr>
        <p:spPr>
          <a:xfrm rot="10800000" flipV="1">
            <a:off x="2422080" y="1419649"/>
            <a:ext cx="853777" cy="297005"/>
          </a:xfrm>
          <a:prstGeom prst="bentConnector3">
            <a:avLst>
              <a:gd name="adj1" fmla="val 100047"/>
            </a:avLst>
          </a:prstGeom>
          <a:ln w="44450" cap="rnd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i="1" spc="300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</a:rPr>
              <a:t>СРЕДСТВА ЗАЩИТЫ</a:t>
            </a:r>
          </a:p>
        </p:txBody>
      </p:sp>
      <p:sp useBgFill="1">
        <p:nvSpPr>
          <p:cNvPr id="51" name="Управляющая кнопка: домой 50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518FF1C-C58B-4C00-8891-21E82D839568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3.5.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4613275" y="1787525"/>
            <a:ext cx="0" cy="325438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954088" y="1789113"/>
            <a:ext cx="0" cy="32385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669213" y="1787525"/>
            <a:ext cx="0" cy="325438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954088" y="2678113"/>
            <a:ext cx="0" cy="325437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339975" y="2681288"/>
            <a:ext cx="0" cy="322262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3" idx="3"/>
          </p:cNvCxnSpPr>
          <p:nvPr/>
        </p:nvCxnSpPr>
        <p:spPr>
          <a:xfrm>
            <a:off x="6588224" y="1005600"/>
            <a:ext cx="1079401" cy="342014"/>
          </a:xfrm>
          <a:prstGeom prst="bentConnector3">
            <a:avLst>
              <a:gd name="adj1" fmla="val 99878"/>
            </a:avLst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3" idx="1"/>
          </p:cNvCxnSpPr>
          <p:nvPr/>
        </p:nvCxnSpPr>
        <p:spPr>
          <a:xfrm rot="10800000" flipV="1">
            <a:off x="954088" y="1005600"/>
            <a:ext cx="1314136" cy="342014"/>
          </a:xfrm>
          <a:prstGeom prst="bentConnector3">
            <a:avLst>
              <a:gd name="adj1" fmla="val 100073"/>
            </a:avLst>
          </a:prstGeom>
          <a:ln w="4445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2268224" y="789600"/>
            <a:ext cx="4320000" cy="432000"/>
          </a:xfrm>
          <a:prstGeom prst="roundRect">
            <a:avLst>
              <a:gd name="adj" fmla="val 919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/>
            <a:r>
              <a:rPr lang="ru-RU" sz="1500" b="1" dirty="0">
                <a:solidFill>
                  <a:srgbClr val="FFFFFF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cs typeface="Arial" pitchFamily="34" charset="0"/>
              </a:rPr>
              <a:t>СРЕДСТВА ЛИЧНОЙ ГИГИЕНЫ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02596" y="2112445"/>
            <a:ext cx="3420000" cy="576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200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Работы, связанные с трудно </a:t>
            </a:r>
            <a:br>
              <a:rPr lang="ru-RU" sz="1200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</a:br>
            <a:r>
              <a:rPr lang="ru-RU" sz="1200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смываемыми, устойчивыми загрязнениями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3688" y="1356446"/>
            <a:ext cx="5040000" cy="432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Мыло и жидкие моющие средства для рук и тела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9512" y="3003798"/>
            <a:ext cx="1620000" cy="432000"/>
          </a:xfrm>
          <a:prstGeom prst="roundRect">
            <a:avLst>
              <a:gd name="adj" fmla="val 919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Для мытья тела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3688" y="3003798"/>
            <a:ext cx="1620000" cy="432000"/>
          </a:xfrm>
          <a:prstGeom prst="roundRect">
            <a:avLst>
              <a:gd name="adj" fmla="val 9197"/>
            </a:avLst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Для мытья рук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6096" y="1347614"/>
            <a:ext cx="3528392" cy="432000"/>
          </a:xfrm>
          <a:prstGeom prst="roundRect">
            <a:avLst>
              <a:gd name="adj" fmla="val 9197"/>
            </a:avLst>
          </a:prstGeom>
          <a:solidFill>
            <a:srgbClr val="C00000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400"/>
              </a:lnSpc>
              <a:defRPr/>
            </a:pPr>
            <a:r>
              <a:rPr lang="ru-RU" sz="1400" b="1" dirty="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Очищающие кремы, гели и пасты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808" y="2112445"/>
            <a:ext cx="2664000" cy="576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Работы, связанные с легкосмываемыми загрязнениями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2488" y="2112445"/>
            <a:ext cx="2592000" cy="576000"/>
          </a:xfrm>
          <a:prstGeom prst="roundRect">
            <a:avLst>
              <a:gd name="adj" fmla="val 9197"/>
            </a:avLst>
          </a:prstGeom>
          <a:solidFill>
            <a:schemeClr val="accent6">
              <a:lumMod val="50000"/>
            </a:schemeClr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ru-RU" sz="1200">
                <a:solidFill>
                  <a:srgbClr val="FFFFFF"/>
                </a:solidFill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</a:rPr>
              <a:t>Работы, связанные с трудно смываемыми, устойчивыми загрязнениями</a:t>
            </a:r>
          </a:p>
        </p:txBody>
      </p:sp>
      <p:sp useBgFill="1">
        <p:nvSpPr>
          <p:cNvPr id="29" name="Управляющая кнопка: домой 28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6476FA9-C47B-4DD7-AA38-AA678116A7F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3.5.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776" y="96475"/>
            <a:ext cx="7164224" cy="3170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Расследование и предупреждение несчастных случаев и профессиональных заболеваний</a:t>
            </a:r>
          </a:p>
        </p:txBody>
      </p:sp>
      <p:sp useBgFill="1"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8047997-C00F-4331-B0AA-346FBA67AE97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Тема 4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низ 10"/>
          <p:cNvSpPr/>
          <p:nvPr/>
        </p:nvSpPr>
        <p:spPr>
          <a:xfrm>
            <a:off x="925179" y="1878825"/>
            <a:ext cx="334454" cy="692925"/>
          </a:xfrm>
          <a:prstGeom prst="downArrow">
            <a:avLst>
              <a:gd name="adj1" fmla="val 50000"/>
              <a:gd name="adj2" fmla="val 95084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835696" y="180000"/>
            <a:ext cx="7165064" cy="519542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Порядок расследования несчастных случаев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38968" y="699542"/>
            <a:ext cx="7489032" cy="1790951"/>
          </a:xfrm>
          <a:prstGeom prst="roundRect">
            <a:avLst>
              <a:gd name="adj" fmla="val 6858"/>
            </a:avLst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90600">
              <a:lnSpc>
                <a:spcPts val="1800"/>
              </a:lnSpc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Расследованию и учету подлежат несчастные случаи, происшедшие с работниками и другими лицами, участвующими в производственной деятельности работодателя, при исполнении ими трудовых обязанностей или выполнении какой-либо работы по поручению работодателя, а также при осуществлении иных правомерных действий, обусловленных трудовыми отношениями с работодателем либо совершаемых в его интересах (ст.227 ТК РФ)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9732" y="2588890"/>
            <a:ext cx="8712000" cy="2359124"/>
          </a:xfrm>
          <a:prstGeom prst="roundRect">
            <a:avLst>
              <a:gd name="adj" fmla="val 8511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lnSpc>
                <a:spcPts val="1800"/>
              </a:lnSpc>
              <a:buFont typeface="Wingdings" pitchFamily="2" charset="2"/>
              <a:buChar char="q"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телесные повреждения (травмы), в том числе нанесенные другим лицом;</a:t>
            </a:r>
          </a:p>
          <a:p>
            <a:pPr marL="285750" indent="-285750">
              <a:lnSpc>
                <a:spcPts val="1800"/>
              </a:lnSpc>
              <a:buFont typeface="Wingdings" pitchFamily="2" charset="2"/>
              <a:buChar char="q"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тепловой удар, ожог, обморожение, утопление;</a:t>
            </a:r>
          </a:p>
          <a:p>
            <a:pPr marL="285750" indent="-285750">
              <a:lnSpc>
                <a:spcPts val="1800"/>
              </a:lnSpc>
              <a:buFont typeface="Wingdings" pitchFamily="2" charset="2"/>
              <a:buChar char="q"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поражение электрическим током, молнией, излучением;</a:t>
            </a:r>
          </a:p>
          <a:p>
            <a:pPr marL="285750" indent="-285750">
              <a:lnSpc>
                <a:spcPts val="1800"/>
              </a:lnSpc>
              <a:buFont typeface="Wingdings" pitchFamily="2" charset="2"/>
              <a:buChar char="q"/>
            </a:pPr>
            <a:r>
              <a:rPr lang="ru-RU" sz="1600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укусы и другие телесные повреждения, нанесенные животными и насекомыми;</a:t>
            </a:r>
          </a:p>
          <a:p>
            <a:pPr marL="285750" indent="-285750">
              <a:lnSpc>
                <a:spcPts val="1800"/>
              </a:lnSpc>
              <a:buFont typeface="Wingdings" pitchFamily="2" charset="2"/>
              <a:buChar char="q"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повреждения вследствие взрывов, аварий, разрушения зданий, сооружений и конструкций, стихийных бедствий и других чрезвычайных обстоятельств</a:t>
            </a:r>
          </a:p>
          <a:p>
            <a:pPr marL="285750" indent="-285750">
              <a:lnSpc>
                <a:spcPts val="1800"/>
              </a:lnSpc>
              <a:buFont typeface="Wingdings" pitchFamily="2" charset="2"/>
              <a:buChar char="q"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иные повреждения здоровья, обусловленные воздействием внешних факторов, - повлекшие за собой необходимость перевода пострадавшего на другую работу, временную или стойкую утрату ими трудоспособности либо смерть пострадавших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5894" y="1014825"/>
            <a:ext cx="1669802" cy="864000"/>
          </a:xfrm>
          <a:prstGeom prst="roundRect">
            <a:avLst>
              <a:gd name="adj" fmla="val 10725"/>
            </a:avLst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600"/>
              </a:lnSpc>
              <a:defRPr/>
            </a:pPr>
            <a:r>
              <a:rPr lang="ru-RU" sz="2000" b="1" i="1" spc="-30" dirty="0">
                <a:effectLst>
                  <a:outerShdw blurRad="76200" dist="76200" dir="2700000" algn="tl">
                    <a:srgbClr val="000000">
                      <a:alpha val="60000"/>
                    </a:srgbClr>
                  </a:outerShdw>
                </a:effectLst>
                <a:cs typeface="Arial" pitchFamily="34" charset="0"/>
              </a:rPr>
              <a:t>Несчастный случай</a:t>
            </a:r>
          </a:p>
        </p:txBody>
      </p:sp>
      <p:sp useBgFill="1"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5AF0FDA-4359-4611-9771-63B3A4BB0051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4.1.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949" y="2067694"/>
            <a:ext cx="4176000" cy="2880320"/>
          </a:xfrm>
          <a:prstGeom prst="roundRect">
            <a:avLst>
              <a:gd name="adj" fmla="val 6293"/>
            </a:avLst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>
              <a:lnSpc>
                <a:spcPts val="1600"/>
              </a:lnSpc>
              <a:buFont typeface="Arial" pitchFamily="34" charset="0"/>
              <a:buChar char="‒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течение рабочего времени (включая перерывы), а также в течение времени, необходимого для приведения в порядок орудий производства и одежды перед началом и после окончания работы,  или при выполнении работ в сверхурочное время, выходные и нерабочие праздничные дни;</a:t>
            </a:r>
          </a:p>
          <a:p>
            <a:pPr marL="180975" indent="-180975">
              <a:lnSpc>
                <a:spcPts val="1600"/>
              </a:lnSpc>
              <a:buFont typeface="Arial" pitchFamily="34" charset="0"/>
              <a:buChar char="‒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при следовании к месту работы или с работы на транспортном средстве работодателя; </a:t>
            </a:r>
          </a:p>
          <a:p>
            <a:pPr marL="180975" indent="-180975">
              <a:lnSpc>
                <a:spcPts val="1600"/>
              </a:lnSpc>
              <a:buFont typeface="Arial" pitchFamily="34" charset="0"/>
              <a:buChar char="‒"/>
              <a:defRPr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следовании к месту служебной командировки и обратно, во время служебных поездок на общественном или служебном транспорте, пешком по распоряжению работодателя к месту выполнения работы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81990" y="2067694"/>
            <a:ext cx="4500000" cy="2880320"/>
          </a:xfrm>
          <a:prstGeom prst="roundRect">
            <a:avLst>
              <a:gd name="adj" fmla="val 8009"/>
            </a:avLst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000" indent="-180000">
              <a:lnSpc>
                <a:spcPts val="1600"/>
              </a:lnSpc>
              <a:buFont typeface="Arial" pitchFamily="34" charset="0"/>
              <a:buChar char="‒"/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0000" indent="-180000">
              <a:lnSpc>
                <a:spcPts val="1600"/>
              </a:lnSpc>
              <a:spcAft>
                <a:spcPts val="600"/>
              </a:spcAft>
              <a:buFont typeface="Arial" pitchFamily="34" charset="0"/>
              <a:buChar char="‒"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смерть вследствие общего заболевания или самоубийства, подтвержденная учреждением здравоохранения и следственными органами;</a:t>
            </a:r>
          </a:p>
          <a:p>
            <a:pPr marL="180000" indent="-180000">
              <a:lnSpc>
                <a:spcPts val="1600"/>
              </a:lnSpc>
              <a:spcAft>
                <a:spcPts val="600"/>
              </a:spcAft>
              <a:buFont typeface="Arial" pitchFamily="34" charset="0"/>
              <a:buChar char="‒"/>
            </a:pP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смерть или иное повреждение здоровья, единственной причиной которых явилось алкогольное, наркотическое или иное токсическое опьянение работника (по заключению учреждения здравоохранения), не связанное с нарушениями технологического процесса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2945" y="1536635"/>
            <a:ext cx="3744000" cy="531059"/>
          </a:xfrm>
          <a:prstGeom prst="roundRect">
            <a:avLst>
              <a:gd name="adj" fmla="val 10725"/>
            </a:avLst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Несчастные случаи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производстве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707015" y="1536635"/>
            <a:ext cx="4032000" cy="531059"/>
          </a:xfrm>
          <a:prstGeom prst="roundRect">
            <a:avLst>
              <a:gd name="adj" fmla="val 11574"/>
            </a:avLst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Несчастные случаи,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связанные с производством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81790" y="726625"/>
            <a:ext cx="3600000" cy="720000"/>
          </a:xfrm>
          <a:prstGeom prst="roundRect">
            <a:avLst>
              <a:gd name="adj" fmla="val 10725"/>
            </a:avLst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600"/>
              </a:lnSpc>
              <a:defRPr/>
            </a:pPr>
            <a:r>
              <a:rPr lang="ru-RU" sz="2800" b="1" i="1" spc="-30" dirty="0">
                <a:effectLst>
                  <a:outerShdw blurRad="76200" dist="76200" dir="2700000" algn="tl">
                    <a:srgbClr val="000000">
                      <a:alpha val="60000"/>
                    </a:srgbClr>
                  </a:outerShdw>
                </a:effectLst>
                <a:cs typeface="Arial" pitchFamily="34" charset="0"/>
              </a:rPr>
              <a:t>Несчастный случай</a:t>
            </a:r>
          </a:p>
        </p:txBody>
      </p:sp>
      <p:cxnSp>
        <p:nvCxnSpPr>
          <p:cNvPr id="13" name="Соединительная линия уступом 12"/>
          <p:cNvCxnSpPr>
            <a:stCxn id="7" idx="1"/>
            <a:endCxn id="3" idx="0"/>
          </p:cNvCxnSpPr>
          <p:nvPr/>
        </p:nvCxnSpPr>
        <p:spPr>
          <a:xfrm rot="10800000" flipV="1">
            <a:off x="2204946" y="1086625"/>
            <a:ext cx="476845" cy="450010"/>
          </a:xfrm>
          <a:prstGeom prst="bentConnector2">
            <a:avLst/>
          </a:prstGeom>
          <a:ln w="6350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7" idx="3"/>
            <a:endCxn id="2" idx="0"/>
          </p:cNvCxnSpPr>
          <p:nvPr/>
        </p:nvCxnSpPr>
        <p:spPr>
          <a:xfrm>
            <a:off x="6281790" y="1086625"/>
            <a:ext cx="441225" cy="450010"/>
          </a:xfrm>
          <a:prstGeom prst="bentConnector2">
            <a:avLst/>
          </a:prstGeom>
          <a:ln w="63500">
            <a:solidFill>
              <a:schemeClr val="tx1"/>
            </a:solidFill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1818912" y="175702"/>
            <a:ext cx="6840760" cy="531058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Порядок расследования несчастных случаев</a:t>
            </a:r>
          </a:p>
        </p:txBody>
      </p:sp>
      <p:sp useBgFill="1"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7B2BE5B-F04F-4DC8-BFA0-868C4F69EDDB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4.1.</a:t>
            </a:r>
          </a:p>
        </p:txBody>
      </p:sp>
    </p:spTree>
    <p:extLst>
      <p:ext uri="{BB962C8B-B14F-4D97-AF65-F5344CB8AC3E}">
        <p14:creationId xmlns:p14="http://schemas.microsoft.com/office/powerpoint/2010/main" val="15288042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 стрелкой 39"/>
          <p:cNvCxnSpPr>
            <a:endCxn id="13" idx="3"/>
          </p:cNvCxnSpPr>
          <p:nvPr/>
        </p:nvCxnSpPr>
        <p:spPr>
          <a:xfrm flipH="1">
            <a:off x="5508120" y="2954292"/>
            <a:ext cx="909085" cy="1750723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80120" y="4453015"/>
            <a:ext cx="5328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Иные повреждения здоровья, </a:t>
            </a:r>
            <a:r>
              <a:rPr lang="ru-RU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обусловленные воздействием на пострадавшего внешних факторов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235" y="2112755"/>
            <a:ext cx="4032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Телесные повреждения </a:t>
            </a:r>
            <a:r>
              <a:rPr lang="ru-RU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(травмы), </a:t>
            </a:r>
            <a:br>
              <a:rPr lang="ru-RU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 и нанесенные другим лицом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65485" y="4453015"/>
            <a:ext cx="1872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Тепловой удар</a:t>
            </a:r>
            <a:endParaRPr lang="ru-RU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29485" y="2706765"/>
            <a:ext cx="1008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Ожог</a:t>
            </a:r>
            <a:endParaRPr lang="ru-RU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09485" y="3876895"/>
            <a:ext cx="1728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Обморожение </a:t>
            </a:r>
            <a:endParaRPr lang="ru-RU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69485" y="3291830"/>
            <a:ext cx="1368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Утопление</a:t>
            </a:r>
            <a:endParaRPr lang="ru-RU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074" y="1527690"/>
            <a:ext cx="3672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Поражение электрическим током</a:t>
            </a:r>
            <a:r>
              <a:rPr lang="ru-RU" sz="1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молнией, изучением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217" y="2706765"/>
            <a:ext cx="4392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Укусы и другие телесные повреждения</a:t>
            </a:r>
            <a:r>
              <a:rPr lang="ru-RU" sz="1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нанесенные животными и насекомыми 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217" y="3291830"/>
            <a:ext cx="4752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Повреждения вследствие взрывов, аварий, разрушения зданий, сооружений</a:t>
            </a:r>
            <a:endParaRPr lang="ru-RU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235" y="3876895"/>
            <a:ext cx="5112000" cy="504000"/>
          </a:xfrm>
          <a:prstGeom prst="roundRect">
            <a:avLst>
              <a:gd name="adj" fmla="val 12197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Повреждения вследствие стихийных бедствий </a:t>
            </a:r>
            <a:r>
              <a:rPr lang="ru-RU" sz="1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других чрезвычайных обстоятельств</a:t>
            </a:r>
          </a:p>
        </p:txBody>
      </p:sp>
      <p:cxnSp>
        <p:nvCxnSpPr>
          <p:cNvPr id="15" name="Прямая со стрелкой 14"/>
          <p:cNvCxnSpPr>
            <a:endCxn id="7" idx="1"/>
          </p:cNvCxnSpPr>
          <p:nvPr/>
        </p:nvCxnSpPr>
        <p:spPr>
          <a:xfrm>
            <a:off x="6237485" y="2958765"/>
            <a:ext cx="972000" cy="117013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1"/>
          </p:cNvCxnSpPr>
          <p:nvPr/>
        </p:nvCxnSpPr>
        <p:spPr>
          <a:xfrm>
            <a:off x="6237485" y="2958765"/>
            <a:ext cx="1332000" cy="585065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6" idx="1"/>
          </p:cNvCxnSpPr>
          <p:nvPr/>
        </p:nvCxnSpPr>
        <p:spPr>
          <a:xfrm>
            <a:off x="6237485" y="2958765"/>
            <a:ext cx="16920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5" idx="1"/>
          </p:cNvCxnSpPr>
          <p:nvPr/>
        </p:nvCxnSpPr>
        <p:spPr>
          <a:xfrm>
            <a:off x="6057165" y="2954292"/>
            <a:ext cx="1008320" cy="1750723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9" idx="3"/>
          </p:cNvCxnSpPr>
          <p:nvPr/>
        </p:nvCxnSpPr>
        <p:spPr>
          <a:xfrm flipH="1" flipV="1">
            <a:off x="3841074" y="1779690"/>
            <a:ext cx="2576131" cy="1179075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4" idx="3"/>
          </p:cNvCxnSpPr>
          <p:nvPr/>
        </p:nvCxnSpPr>
        <p:spPr>
          <a:xfrm flipH="1" flipV="1">
            <a:off x="4201235" y="2364755"/>
            <a:ext cx="2036250" cy="59401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3"/>
          </p:cNvCxnSpPr>
          <p:nvPr/>
        </p:nvCxnSpPr>
        <p:spPr>
          <a:xfrm flipH="1">
            <a:off x="4568217" y="2958765"/>
            <a:ext cx="166926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1" idx="3"/>
          </p:cNvCxnSpPr>
          <p:nvPr/>
        </p:nvCxnSpPr>
        <p:spPr>
          <a:xfrm flipH="1">
            <a:off x="4928217" y="2958765"/>
            <a:ext cx="1309268" cy="585065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12" idx="3"/>
          </p:cNvCxnSpPr>
          <p:nvPr/>
        </p:nvCxnSpPr>
        <p:spPr>
          <a:xfrm flipH="1">
            <a:off x="5281235" y="2958765"/>
            <a:ext cx="956250" cy="117013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5112060" y="2274765"/>
            <a:ext cx="2232000" cy="1368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72000" rIns="0" bIns="0" rtlCol="0" anchor="ctr"/>
          <a:lstStyle/>
          <a:p>
            <a:pPr algn="ctr">
              <a:lnSpc>
                <a:spcPts val="1900"/>
              </a:lnSpc>
            </a:pPr>
            <a:r>
              <a:rPr lang="ru-RU" sz="1500" b="1" i="1" spc="-30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рассматриваемых  как </a:t>
            </a:r>
          </a:p>
          <a:p>
            <a:pPr algn="ctr">
              <a:lnSpc>
                <a:spcPts val="1900"/>
              </a:lnSpc>
            </a:pPr>
            <a:r>
              <a:rPr lang="ru-RU" sz="1600" b="1" i="1" spc="-30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НЕСЧАСТНЫЙ </a:t>
            </a:r>
            <a:br>
              <a:rPr lang="ru-RU" sz="1600" b="1" i="1" spc="-30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600" b="1" i="1" spc="-30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СЛУЧАЙ</a:t>
            </a:r>
            <a:endParaRPr lang="ru-RU" sz="1600" b="1" i="1" dirty="0">
              <a:effectLst>
                <a:outerShdw blurRad="76200" dist="76200" dir="2700000" algn="tl" rotWithShape="0">
                  <a:prstClr val="black">
                    <a:alpha val="6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Стрелка вниз 70"/>
          <p:cNvSpPr/>
          <p:nvPr/>
        </p:nvSpPr>
        <p:spPr>
          <a:xfrm flipH="1">
            <a:off x="5688060" y="1086585"/>
            <a:ext cx="1080000" cy="1260000"/>
          </a:xfrm>
          <a:prstGeom prst="downArrow">
            <a:avLst>
              <a:gd name="adj1" fmla="val 39726"/>
              <a:gd name="adj2" fmla="val 61634"/>
            </a:avLst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537485" y="726545"/>
            <a:ext cx="5400000" cy="504000"/>
          </a:xfrm>
          <a:prstGeom prst="flowChartAlternateProcess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</a:pPr>
            <a:r>
              <a:rPr lang="ru-RU" sz="2400" b="1" i="1" spc="-30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cs typeface="Arial" pitchFamily="34" charset="0"/>
              </a:rPr>
              <a:t>Перечень повреждений здоровья </a:t>
            </a:r>
            <a:endParaRPr lang="ru-RU" sz="2000" b="1" i="1" spc="-30" dirty="0">
              <a:effectLst>
                <a:outerShdw blurRad="76200" dist="76200" dir="2700000" algn="tl" rotWithShape="0">
                  <a:prstClr val="black">
                    <a:alpha val="60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Порядок расследования несчастных случаев</a:t>
            </a:r>
            <a:endParaRPr lang="ru-RU" sz="2000" b="1" i="1" dirty="0">
              <a:ln w="19050">
                <a:noFill/>
              </a:ln>
              <a:solidFill>
                <a:srgbClr val="FFFFFF"/>
              </a:solidFill>
              <a:effectLst>
                <a:outerShdw blurRad="101600" dist="101600" dir="2700000" algn="tl" rotWithShape="0">
                  <a:prstClr val="black">
                    <a:alpha val="40000"/>
                  </a:prstClr>
                </a:outerShdw>
              </a:effectLst>
              <a:latin typeface="PT Serif" pitchFamily="18" charset="-52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5BC4057-AC47-48F1-B071-55C866823A9F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4.1.</a:t>
            </a:r>
          </a:p>
        </p:txBody>
      </p:sp>
    </p:spTree>
    <p:extLst>
      <p:ext uri="{BB962C8B-B14F-4D97-AF65-F5344CB8AC3E}">
        <p14:creationId xmlns:p14="http://schemas.microsoft.com/office/powerpoint/2010/main" val="15467422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9502"/>
            <a:ext cx="69127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ОБЯЗАННОСТИ РАБОТОДАТЕЛЯ ПРИ НЕСЧАСТНОМ СЛУЧАЕ (ст. </a:t>
            </a:r>
            <a:r>
              <a:rPr lang="ru-RU" sz="2800" b="1" dirty="0" smtClean="0">
                <a:solidFill>
                  <a:schemeClr val="tx1"/>
                </a:solidFill>
              </a:rPr>
              <a:t>228 </a:t>
            </a:r>
            <a:r>
              <a:rPr lang="ru-RU" sz="2800" b="1" dirty="0">
                <a:solidFill>
                  <a:schemeClr val="tx1"/>
                </a:solidFill>
              </a:rPr>
              <a:t>ТК РФ)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91630"/>
            <a:ext cx="8352928" cy="3600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1. Немедленно организовать первую помощь пострадавшему и при необходимости доставку его в медицинскую организацию.</a:t>
            </a:r>
          </a:p>
          <a:p>
            <a:r>
              <a:rPr lang="ru-RU" sz="2000" dirty="0">
                <a:solidFill>
                  <a:schemeClr val="tx1"/>
                </a:solidFill>
              </a:rPr>
              <a:t>2. Принять неотложные меры по предотвращению развития аварийной или иной чрезвычайной ситуации и воздействия травмирующих факторов на других лиц.</a:t>
            </a:r>
          </a:p>
          <a:p>
            <a:r>
              <a:rPr lang="ru-RU" sz="2000" dirty="0">
                <a:solidFill>
                  <a:schemeClr val="tx1"/>
                </a:solidFill>
              </a:rPr>
              <a:t>3. Сохранить до начала расследования несчастного случая обстановку, какой она была на момент происшествия, если это не угрожает жизни и здоровью других лиц и не ведет к катастрофе, аварии или возникновению иных чрезвычайных обстоятельств, а в случае невозможности ее сохранения – зафиксировать сложившуюся обстановку (составить схемы, провести фотографирование или видеосъемку, другие мероприятия).</a:t>
            </a:r>
          </a:p>
          <a:p>
            <a:r>
              <a:rPr lang="ru-RU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3B3BA6-9383-480F-B04B-B891B301A212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4.1.</a:t>
            </a:r>
          </a:p>
        </p:txBody>
      </p:sp>
    </p:spTree>
    <p:extLst>
      <p:ext uri="{BB962C8B-B14F-4D97-AF65-F5344CB8AC3E}">
        <p14:creationId xmlns:p14="http://schemas.microsoft.com/office/powerpoint/2010/main" val="39993166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9692" y="123478"/>
            <a:ext cx="69127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ОБЯЗАННОСТИ РАБОТОДАТЕЛЯ ПРИ НЕСЧАСТНОМ СЛУЧАЕ (продолжение)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31590"/>
            <a:ext cx="8352928" cy="3888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4. Немедленно проинформировать о несчастном случае (в течение суток):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а) легкий несчастный случай – ФСС (фонд социального страхования);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б) тяжелый несчастный случай, со смертельным исходом, групповой: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ФСС;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государственную инспекцию труда;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прокуратуру;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орган исполнительной власти;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работодателя, направившего работника, с которым произошел несчастный случай;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министерство образования и науки;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территориальное объединение профсоюзов</a:t>
            </a:r>
          </a:p>
          <a:p>
            <a:pPr marL="285750" indent="-285750">
              <a:buFontTx/>
              <a:buChar char="-"/>
            </a:pPr>
            <a:r>
              <a:rPr lang="ru-RU" sz="1600" b="1" dirty="0" err="1">
                <a:solidFill>
                  <a:schemeClr val="tx1"/>
                </a:solidFill>
              </a:rPr>
              <a:t>роспотребнадзор</a:t>
            </a:r>
            <a:r>
              <a:rPr lang="ru-RU" sz="1600" b="1" dirty="0">
                <a:solidFill>
                  <a:schemeClr val="tx1"/>
                </a:solidFill>
              </a:rPr>
              <a:t> (при остром отравлении)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tx1"/>
                </a:solidFill>
              </a:rPr>
              <a:t>родственников пострадавшего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5. Расследовать несчастный случай и оформить материалы расследования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9A5A9AD-CA0B-44D4-B015-3D9B2D95BAE8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4.1.</a:t>
            </a:r>
          </a:p>
        </p:txBody>
      </p:sp>
    </p:spTree>
    <p:extLst>
      <p:ext uri="{BB962C8B-B14F-4D97-AF65-F5344CB8AC3E}">
        <p14:creationId xmlns:p14="http://schemas.microsoft.com/office/powerpoint/2010/main" val="321581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FED3745-C0AB-41FF-BB0C-89916492BD4F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1.2.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B7BEDA6-6C3A-42ED-8023-EF6214976D26}"/>
              </a:ext>
            </a:extLst>
          </p:cNvPr>
          <p:cNvSpPr/>
          <p:nvPr/>
        </p:nvSpPr>
        <p:spPr>
          <a:xfrm>
            <a:off x="1835776" y="195485"/>
            <a:ext cx="7056704" cy="63886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Нормативно-правовые основы охраны труда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CE2AA24-CE0F-4D70-9DF7-82BCED650984}"/>
              </a:ext>
            </a:extLst>
          </p:cNvPr>
          <p:cNvSpPr/>
          <p:nvPr/>
        </p:nvSpPr>
        <p:spPr>
          <a:xfrm>
            <a:off x="144000" y="915566"/>
            <a:ext cx="8748480" cy="4032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– это совокупность устанавливаемых и охраняемых государственной властью норм и правил, регулирующих отношения людей в обществе. 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5 ТК РФ. Трудовое законодательство и иные акты, содержащие нормы трудового права.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Регулирование трудовых отношений и иных непосредственно связанных с ними отношений в соответствии с </a:t>
            </a:r>
            <a:r>
              <a:rPr lang="ru-RU" sz="16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Конституцией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Российской Федерации, федеральными конституционными законами осуществляется: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трудовым законодательством, состоящим из Трудового кодекса РФ, иных федеральных законов и законов субъектов Российской Федерации, содержащих нормы трудового права;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иными нормативными правовыми актами, содержащими нормы трудового права: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указами Президента Российской Федерации;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постановлениями Правительства Российской Федерации и нормативными правовыми актами федеральных органов исполнительной власти;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нормативными правовыми актами органов исполнительной власти субъектов Российской Федерации;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нормативными правовыми актами органов местного самоуправления.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410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Формирование комиссии по расследованию НС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61912" y="1491630"/>
            <a:ext cx="5184000" cy="576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Групповой несчастный случай с тяжелыми последствиями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61910" y="2631982"/>
            <a:ext cx="5184000" cy="432000"/>
          </a:xfrm>
          <a:prstGeom prst="roundRect">
            <a:avLst>
              <a:gd name="adj" fmla="val 14043"/>
            </a:avLst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Несчастный случай со смертельным исходом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61912" y="2133806"/>
            <a:ext cx="5184000" cy="43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Тяжелый несчастный случай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61912" y="3130159"/>
            <a:ext cx="5184000" cy="576000"/>
          </a:xfrm>
          <a:prstGeom prst="roundRect">
            <a:avLst>
              <a:gd name="adj" fmla="val 10354"/>
            </a:avLst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Несчастный случай с легким исходом, </a:t>
            </a:r>
            <a:b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 групповой (легкие повреждения)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16505" y="1941680"/>
            <a:ext cx="2376000" cy="1692000"/>
          </a:xfrm>
          <a:prstGeom prst="roundRect">
            <a:avLst>
              <a:gd name="adj" fmla="val 6840"/>
            </a:avLst>
          </a:prstGeom>
          <a:solidFill>
            <a:srgbClr val="00206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Создается незамедлительно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4000" y="2625680"/>
            <a:ext cx="1980000" cy="864000"/>
          </a:xfrm>
          <a:prstGeom prst="roundRect">
            <a:avLst>
              <a:gd name="adj" fmla="val 11454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Утверждается приказом работодателя</a:t>
            </a:r>
          </a:p>
        </p:txBody>
      </p:sp>
      <p:cxnSp>
        <p:nvCxnSpPr>
          <p:cNvPr id="34" name="Соединительная линия уступом 33"/>
          <p:cNvCxnSpPr>
            <a:endCxn id="7" idx="1"/>
          </p:cNvCxnSpPr>
          <p:nvPr/>
        </p:nvCxnSpPr>
        <p:spPr>
          <a:xfrm rot="16200000" flipH="1">
            <a:off x="2506073" y="2162319"/>
            <a:ext cx="2016619" cy="495059"/>
          </a:xfrm>
          <a:prstGeom prst="bentConnector2">
            <a:avLst/>
          </a:prstGeom>
          <a:ln w="571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5" idx="1"/>
          </p:cNvCxnSpPr>
          <p:nvPr/>
        </p:nvCxnSpPr>
        <p:spPr>
          <a:xfrm>
            <a:off x="3266852" y="2847982"/>
            <a:ext cx="49505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6" idx="1"/>
          </p:cNvCxnSpPr>
          <p:nvPr/>
        </p:nvCxnSpPr>
        <p:spPr>
          <a:xfrm>
            <a:off x="3266852" y="2349806"/>
            <a:ext cx="49506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4" idx="1"/>
          </p:cNvCxnSpPr>
          <p:nvPr/>
        </p:nvCxnSpPr>
        <p:spPr>
          <a:xfrm>
            <a:off x="3266852" y="1779630"/>
            <a:ext cx="49506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кругленный прямоугольник 67"/>
          <p:cNvSpPr/>
          <p:nvPr/>
        </p:nvSpPr>
        <p:spPr>
          <a:xfrm>
            <a:off x="521550" y="4354020"/>
            <a:ext cx="8424000" cy="648000"/>
          </a:xfrm>
          <a:prstGeom prst="roundRect">
            <a:avLst>
              <a:gd name="adj" fmla="val 12197"/>
            </a:avLst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Руководитель, непосредственно отвечающий за безопасность труда на участке, </a:t>
            </a:r>
          </a:p>
          <a:p>
            <a:pPr algn="ctr">
              <a:defRPr/>
            </a:pPr>
            <a:r>
              <a:rPr lang="ru-RU" sz="1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где произошел несчастный случай, в состав комиссии </a:t>
            </a:r>
            <a:r>
              <a:rPr lang="ru-RU" sz="1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ВКЛЮЧАЕТСЯ</a:t>
            </a: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2681789" y="1392874"/>
            <a:ext cx="1" cy="2988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трелка вверх 61"/>
          <p:cNvSpPr/>
          <p:nvPr/>
        </p:nvSpPr>
        <p:spPr>
          <a:xfrm>
            <a:off x="2816805" y="1401540"/>
            <a:ext cx="315035" cy="2385345"/>
          </a:xfrm>
          <a:prstGeom prst="upArrow">
            <a:avLst>
              <a:gd name="adj1" fmla="val 50000"/>
              <a:gd name="adj2" fmla="val 160573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rot="16200000" flipH="1">
            <a:off x="1151610" y="861571"/>
            <a:ext cx="972000" cy="1152000"/>
          </a:xfrm>
          <a:prstGeom prst="bentArrow">
            <a:avLst>
              <a:gd name="adj1" fmla="val 25000"/>
              <a:gd name="adj2" fmla="val 25000"/>
              <a:gd name="adj3" fmla="val 47399"/>
              <a:gd name="adj4" fmla="val 24711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825232" y="3786885"/>
            <a:ext cx="6120680" cy="504000"/>
          </a:xfrm>
          <a:prstGeom prst="roundRect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Пострадавший имеет право </a:t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личное участие в расследовании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96725" y="681540"/>
            <a:ext cx="6849025" cy="720000"/>
          </a:xfrm>
          <a:prstGeom prst="roundRect">
            <a:avLst>
              <a:gd name="adj" fmla="val 9312"/>
            </a:avLst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tIns="108000" anchor="ctr"/>
          <a:lstStyle/>
          <a:p>
            <a:pPr algn="ctr">
              <a:lnSpc>
                <a:spcPts val="2200"/>
              </a:lnSpc>
            </a:pPr>
            <a:r>
              <a:rPr lang="ru-RU" sz="2800" b="1" i="1" spc="-30" dirty="0">
                <a:effectLst>
                  <a:outerShdw blurRad="76200" dist="76200" dir="2700000" algn="tl">
                    <a:srgbClr val="000000">
                      <a:alpha val="60000"/>
                    </a:srgbClr>
                  </a:outerShdw>
                </a:effectLst>
                <a:cs typeface="Arial" pitchFamily="34" charset="0"/>
              </a:rPr>
              <a:t>Комиссия для расследования </a:t>
            </a:r>
            <a:br>
              <a:rPr lang="ru-RU" sz="2800" b="1" i="1" spc="-30" dirty="0">
                <a:effectLst>
                  <a:outerShdw blurRad="76200" dist="76200" dir="2700000" algn="tl">
                    <a:srgbClr val="000000">
                      <a:alpha val="60000"/>
                    </a:srgbClr>
                  </a:outerShdw>
                </a:effectLst>
                <a:cs typeface="Arial" pitchFamily="34" charset="0"/>
              </a:rPr>
            </a:br>
            <a:r>
              <a:rPr lang="ru-RU" sz="2800" b="1" i="1" spc="-30" dirty="0">
                <a:effectLst>
                  <a:outerShdw blurRad="76200" dist="76200" dir="2700000" algn="tl">
                    <a:srgbClr val="000000">
                      <a:alpha val="60000"/>
                    </a:srgbClr>
                  </a:outerShdw>
                </a:effectLst>
                <a:cs typeface="Arial" pitchFamily="34" charset="0"/>
              </a:rPr>
              <a:t>несчастного случая</a:t>
            </a:r>
          </a:p>
        </p:txBody>
      </p:sp>
      <p:sp useBgFill="1">
        <p:nvSpPr>
          <p:cNvPr id="20" name="Управляющая кнопка: домой 19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E4322C2-BDC0-4FE3-9142-0B23E8E46BC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4.1.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21550" y="1536635"/>
            <a:ext cx="7920000" cy="3384000"/>
          </a:xfrm>
          <a:prstGeom prst="roundRect">
            <a:avLst>
              <a:gd name="adj" fmla="val 6059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Состав комиссии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менее 3 человек (в любом случае нечетное)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97485" y="780615"/>
            <a:ext cx="6840000" cy="504000"/>
          </a:xfrm>
          <a:prstGeom prst="roundRect">
            <a:avLst>
              <a:gd name="adj" fmla="val 10354"/>
            </a:avLst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600"/>
              </a:lnSpc>
            </a:pPr>
            <a:r>
              <a:rPr lang="ru-RU" sz="2800" b="1" i="1" spc="-30" dirty="0">
                <a:effectLst>
                  <a:outerShdw blurRad="76200" dist="76200" dir="2700000" algn="tl">
                    <a:srgbClr val="000000">
                      <a:alpha val="60000"/>
                    </a:srgbClr>
                  </a:outerShdw>
                </a:effectLst>
                <a:cs typeface="Arial" pitchFamily="34" charset="0"/>
              </a:rPr>
              <a:t>Несчастный случай с легким исходом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1002" y="3651870"/>
            <a:ext cx="8280000" cy="576000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Представитель профсоюзного органа </a:t>
            </a: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или иного уполномоченного работниками органа, уполномоченный по охране труда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1002" y="2571750"/>
            <a:ext cx="8280000" cy="504000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Специалист по охране труда организации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1002" y="3156815"/>
            <a:ext cx="8280000" cy="431800"/>
          </a:xfrm>
          <a:prstGeom prst="round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Представители работодателя </a:t>
            </a: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(специалисты)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1002" y="1986685"/>
            <a:ext cx="8280000" cy="504000"/>
          </a:xfrm>
          <a:prstGeom prst="roundRect">
            <a:avLst>
              <a:gd name="adj" fmla="val 12197"/>
            </a:avLst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Председатель</a:t>
            </a: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– работодатель или уполномоченный им представитель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1570" y="4299990"/>
            <a:ext cx="8280000" cy="432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Пострадавший </a:t>
            </a:r>
            <a:r>
              <a:rPr lang="ru-RU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имеет право на личное участие в расследовании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Формирование комиссии по расследованию НС</a:t>
            </a:r>
          </a:p>
        </p:txBody>
      </p:sp>
      <p:sp useBgFill="1"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D32527B-9D78-417C-9653-4CBB3F1BAAFB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4.1.</a:t>
            </a:r>
          </a:p>
        </p:txBody>
      </p:sp>
    </p:spTree>
    <p:extLst>
      <p:ext uri="{BB962C8B-B14F-4D97-AF65-F5344CB8AC3E}">
        <p14:creationId xmlns:p14="http://schemas.microsoft.com/office/powerpoint/2010/main" val="25598828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06514" y="996575"/>
            <a:ext cx="6615735" cy="3996000"/>
          </a:xfrm>
          <a:prstGeom prst="roundRect">
            <a:avLst>
              <a:gd name="adj" fmla="val 4135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Состав комиссии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26795" y="681620"/>
            <a:ext cx="6167816" cy="720000"/>
          </a:xfrm>
          <a:prstGeom prst="roundRect">
            <a:avLst>
              <a:gd name="adj" fmla="val 10354"/>
            </a:avLst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600"/>
              </a:lnSpc>
            </a:pPr>
            <a:r>
              <a:rPr lang="ru-RU" sz="2800" b="1" i="1" spc="-30" dirty="0">
                <a:effectLst>
                  <a:outerShdw blurRad="76200" dist="76200" dir="2700000" algn="tl">
                    <a:srgbClr val="000000">
                      <a:alpha val="60000"/>
                    </a:srgbClr>
                  </a:outerShdw>
                </a:effectLst>
                <a:cs typeface="Arial" pitchFamily="34" charset="0"/>
              </a:rPr>
              <a:t>Несчастный случай </a:t>
            </a:r>
            <a:br>
              <a:rPr lang="ru-RU" sz="2800" b="1" i="1" spc="-30" dirty="0">
                <a:effectLst>
                  <a:outerShdw blurRad="76200" dist="76200" dir="2700000" algn="tl">
                    <a:srgbClr val="000000">
                      <a:alpha val="60000"/>
                    </a:srgbClr>
                  </a:outerShdw>
                </a:effectLst>
                <a:cs typeface="Arial" pitchFamily="34" charset="0"/>
              </a:rPr>
            </a:br>
            <a:r>
              <a:rPr lang="ru-RU" sz="2800" b="1" i="1" spc="-30" dirty="0">
                <a:effectLst>
                  <a:outerShdw blurRad="76200" dist="76200" dir="2700000" algn="tl">
                    <a:srgbClr val="000000">
                      <a:alpha val="60000"/>
                    </a:srgbClr>
                  </a:outerShdw>
                </a:effectLst>
                <a:cs typeface="Arial" pitchFamily="34" charset="0"/>
              </a:rPr>
              <a:t>с тяжелыми последствиями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530" y="1491630"/>
            <a:ext cx="8532000" cy="36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400"/>
              </a:lnSpc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Председатель – </a:t>
            </a:r>
            <a:r>
              <a:rPr lang="ru-RU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Государственный инспектор труда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530" y="1895397"/>
            <a:ext cx="8532000" cy="36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400"/>
              </a:lnSpc>
            </a:pPr>
            <a:r>
              <a:rPr lang="ru-RU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Представитель органа исполнительной власти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530" y="2299164"/>
            <a:ext cx="8532000" cy="36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400"/>
              </a:lnSpc>
            </a:pPr>
            <a:r>
              <a:rPr lang="ru-RU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Представитель территориального объединения организации профсоюзов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530" y="2702931"/>
            <a:ext cx="8532000" cy="36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400"/>
              </a:lnSpc>
            </a:pPr>
            <a:r>
              <a:rPr lang="ru-RU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Представитель исполнительных органов страховщика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530" y="3106698"/>
            <a:ext cx="8532000" cy="36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400"/>
              </a:lnSpc>
            </a:pPr>
            <a:r>
              <a:rPr lang="ru-RU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Специалист по охране труда организации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530" y="3510465"/>
            <a:ext cx="8532000" cy="36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400"/>
              </a:lnSpc>
            </a:pPr>
            <a:r>
              <a:rPr lang="ru-RU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Представители работодателя (специалисты)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1530" y="3914232"/>
            <a:ext cx="8532000" cy="504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400"/>
              </a:lnSpc>
            </a:pPr>
            <a:r>
              <a:rPr lang="ru-RU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Представитель профсоюзного органа или иного уполномоченного работниками органа, уполномоченный по охране труда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530" y="4462000"/>
            <a:ext cx="8532000" cy="36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>
              <a:lnSpc>
                <a:spcPts val="1400"/>
              </a:lnSpc>
            </a:pPr>
            <a:r>
              <a:rPr lang="ru-RU" dirty="0">
                <a:solidFill>
                  <a:schemeClr val="bg1"/>
                </a:solidFill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Представитель органа санитарно-эпидемиологической службы (отравление)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Формирование комиссии по расследованию НС</a:t>
            </a:r>
          </a:p>
        </p:txBody>
      </p:sp>
      <p:sp useBgFill="1"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8667455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D2E45A4-2D70-4C99-B321-48B470B11A0E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4.1.</a:t>
            </a:r>
          </a:p>
        </p:txBody>
      </p:sp>
    </p:spTree>
    <p:extLst>
      <p:ext uri="{BB962C8B-B14F-4D97-AF65-F5344CB8AC3E}">
        <p14:creationId xmlns:p14="http://schemas.microsoft.com/office/powerpoint/2010/main" val="2474802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60000" y="180000"/>
            <a:ext cx="6840760" cy="39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/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Сроки расследования несчастных случаев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6555" y="3246985"/>
            <a:ext cx="5760000" cy="720000"/>
          </a:xfrm>
          <a:prstGeom prst="roundRect">
            <a:avLst>
              <a:gd name="adj" fmla="val 10998"/>
            </a:avLst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</a:pPr>
            <a:r>
              <a:rPr lang="ru-RU" sz="2000" b="1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Несчастный случай с легким исходом</a:t>
            </a:r>
            <a:r>
              <a:rPr lang="ru-RU" b="1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ts val="1800"/>
              </a:lnSpc>
            </a:pPr>
            <a:r>
              <a:rPr lang="ru-RU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(в том числе групповой) </a:t>
            </a:r>
            <a:r>
              <a:rPr lang="ru-RU" b="1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3 дня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6555" y="4056995"/>
            <a:ext cx="8280040" cy="720000"/>
          </a:xfrm>
          <a:prstGeom prst="roundRect">
            <a:avLst>
              <a:gd name="adj" fmla="val 10622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</a:pPr>
            <a:r>
              <a:rPr lang="ru-RU" sz="2000" b="1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Несчастный случай с тяжелыми последствиями – </a:t>
            </a:r>
            <a:r>
              <a:rPr lang="ru-RU" sz="2400" b="1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15 дней </a:t>
            </a:r>
            <a:endParaRPr lang="ru-RU" sz="2000" b="1" dirty="0">
              <a:effectLst>
                <a:outerShdw blurRad="76200" dist="76200" dir="2700000" algn="tl" rotWithShape="0">
                  <a:prstClr val="black">
                    <a:alpha val="6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</a:pPr>
            <a:r>
              <a:rPr lang="ru-RU" spc="-30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(могут быть продлены председателем комиссии, но не более чем на 15 дней)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546335" y="1941679"/>
            <a:ext cx="1800200" cy="1305305"/>
          </a:xfrm>
          <a:prstGeom prst="downArrow">
            <a:avLst>
              <a:gd name="adj1" fmla="val 60885"/>
              <a:gd name="adj2" fmla="val 6110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686795" y="1941680"/>
            <a:ext cx="1800200" cy="2025225"/>
          </a:xfrm>
          <a:prstGeom prst="downArrow">
            <a:avLst>
              <a:gd name="adj1" fmla="val 60885"/>
              <a:gd name="adj2" fmla="val 517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6555" y="1131590"/>
            <a:ext cx="8280000" cy="936000"/>
          </a:xfrm>
          <a:prstGeom prst="roundRect">
            <a:avLst>
              <a:gd name="adj" fmla="val 10998"/>
            </a:avLst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</a:pPr>
            <a:r>
              <a:rPr lang="ru-RU" sz="2400" b="1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Срок расследования несчастного случая </a:t>
            </a:r>
            <a:r>
              <a:rPr lang="ru-RU" b="1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исчисляется от даты издания работодателем приказа (распоряжения) </a:t>
            </a:r>
            <a:br>
              <a:rPr lang="ru-RU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>
                <a:effectLst>
                  <a:outerShdw blurRad="76200" dist="76200" dir="2700000" algn="tl" rotWithShape="0">
                    <a:prstClr val="black">
                      <a:alpha val="6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об образовании комиссии по расследованию несчастного случая</a:t>
            </a:r>
          </a:p>
        </p:txBody>
      </p:sp>
      <p:sp useBgFill="1"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6EAB9D6-A655-4E35-A2BA-B2015C90B350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4.1.</a:t>
            </a:r>
          </a:p>
        </p:txBody>
      </p:sp>
    </p:spTree>
    <p:extLst>
      <p:ext uri="{BB962C8B-B14F-4D97-AF65-F5344CB8AC3E}">
        <p14:creationId xmlns:p14="http://schemas.microsoft.com/office/powerpoint/2010/main" val="19485244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7237" y="0"/>
            <a:ext cx="6408712" cy="750568"/>
          </a:xfrm>
          <a:solidFill>
            <a:srgbClr val="00B050"/>
          </a:solidFill>
        </p:spPr>
        <p:txBody>
          <a:bodyPr/>
          <a:lstStyle/>
          <a:p>
            <a:r>
              <a:rPr lang="ru-RU" sz="2400" b="1" dirty="0" smtClean="0">
                <a:latin typeface="PT Serif"/>
              </a:rPr>
              <a:t>Работник </a:t>
            </a:r>
            <a:r>
              <a:rPr lang="ru-RU" sz="2400" b="1" dirty="0">
                <a:latin typeface="PT Serif"/>
              </a:rPr>
              <a:t>в области охраны </a:t>
            </a:r>
            <a:r>
              <a:rPr lang="ru-RU" sz="2400" b="1" dirty="0" smtClean="0">
                <a:latin typeface="PT Serif"/>
              </a:rPr>
              <a:t>труда обязан </a:t>
            </a:r>
            <a:r>
              <a:rPr lang="ru-RU" sz="2400" b="1" dirty="0">
                <a:latin typeface="PT Serif"/>
              </a:rPr>
              <a:t>(ст. </a:t>
            </a:r>
            <a:r>
              <a:rPr lang="ru-RU" sz="2400" b="1" dirty="0" smtClean="0">
                <a:latin typeface="PT Serif"/>
              </a:rPr>
              <a:t>215 </a:t>
            </a:r>
            <a:r>
              <a:rPr lang="ru-RU" sz="2400" b="1" dirty="0">
                <a:latin typeface="PT Serif"/>
              </a:rPr>
              <a:t>ТК РФ</a:t>
            </a:r>
            <a:r>
              <a:rPr lang="ru-RU" sz="2400" b="1" dirty="0" smtClean="0">
                <a:latin typeface="PT Serif"/>
              </a:rPr>
              <a:t>):</a:t>
            </a:r>
            <a:endParaRPr lang="ru-RU" sz="2400" b="1" dirty="0">
              <a:latin typeface="PT Serif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50569"/>
            <a:ext cx="8568952" cy="2370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bg1"/>
                </a:solidFill>
              </a:rPr>
              <a:t>1. Соблюдать требования охраны </a:t>
            </a:r>
            <a:r>
              <a:rPr lang="ru-RU" sz="1400" dirty="0" smtClean="0">
                <a:solidFill>
                  <a:schemeClr val="bg1"/>
                </a:solidFill>
              </a:rPr>
              <a:t>труда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7574"/>
            <a:ext cx="8568952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bg1"/>
                </a:solidFill>
              </a:rPr>
              <a:t>2. Правильно </a:t>
            </a:r>
            <a:r>
              <a:rPr lang="ru-RU" sz="1400" dirty="0" smtClean="0">
                <a:solidFill>
                  <a:schemeClr val="bg1"/>
                </a:solidFill>
              </a:rPr>
              <a:t>использовать производственное оборудование, инструменты, сырье и материалы, применять технологию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3240" y="2139702"/>
            <a:ext cx="8568952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</a:rPr>
              <a:t>5. Проходить в установленном порядке обучение по охране труда, в том числе обучение безопасным методам и приемам выполнения работ, обучение по оказанию первой помощи пострадавшим на производстве, обучение по использованию (</a:t>
            </a:r>
            <a:r>
              <a:rPr lang="ru-RU" sz="1400" dirty="0" err="1" smtClean="0">
                <a:solidFill>
                  <a:schemeClr val="bg1"/>
                </a:solidFill>
              </a:rPr>
              <a:t>пименению</a:t>
            </a:r>
            <a:r>
              <a:rPr lang="ru-RU" sz="1400" dirty="0" smtClean="0">
                <a:solidFill>
                  <a:schemeClr val="bg1"/>
                </a:solidFill>
              </a:rPr>
              <a:t>) средств индивидуальной защиты, инструктаж по охране труда, стажировку на рабочем месте (для определенных категорий работников) и проверку знания требований охраны труда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5580" y="3295050"/>
            <a:ext cx="8568952" cy="7888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</a:rPr>
              <a:t>6. Незамедлительно поставить в </a:t>
            </a:r>
            <a:r>
              <a:rPr lang="ru-RU" sz="1400" dirty="0" err="1" smtClean="0">
                <a:solidFill>
                  <a:schemeClr val="bg1"/>
                </a:solidFill>
              </a:rPr>
              <a:t>известностьизвещать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своего </a:t>
            </a:r>
            <a:r>
              <a:rPr lang="ru-RU" sz="1400" dirty="0" smtClean="0">
                <a:solidFill>
                  <a:schemeClr val="bg1"/>
                </a:solidFill>
              </a:rPr>
              <a:t>непосредственного руководителя о выявленных неисправностях используемых оборудования и инструментов, нарушениях </a:t>
            </a:r>
            <a:r>
              <a:rPr lang="ru-RU" sz="1400" dirty="0" err="1" smtClean="0">
                <a:solidFill>
                  <a:schemeClr val="bg1"/>
                </a:solidFill>
              </a:rPr>
              <a:t>пименяемой</a:t>
            </a:r>
            <a:r>
              <a:rPr lang="ru-RU" sz="1400" dirty="0" smtClean="0">
                <a:solidFill>
                  <a:schemeClr val="bg1"/>
                </a:solidFill>
              </a:rPr>
              <a:t> технологии, </a:t>
            </a:r>
            <a:r>
              <a:rPr lang="ru-RU" sz="1400" dirty="0" err="1" smtClean="0">
                <a:solidFill>
                  <a:schemeClr val="bg1"/>
                </a:solidFill>
              </a:rPr>
              <a:t>несоответсвии</a:t>
            </a:r>
            <a:r>
              <a:rPr lang="ru-RU" sz="1400" dirty="0" smtClean="0">
                <a:solidFill>
                  <a:schemeClr val="bg1"/>
                </a:solidFill>
              </a:rPr>
              <a:t> используемых сырья и материалов, приостановить работу до их устранения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E92972-B06E-4B2B-8F98-A92ABB4402BE}"/>
              </a:ext>
            </a:extLst>
          </p:cNvPr>
          <p:cNvSpPr txBox="1"/>
          <p:nvPr/>
        </p:nvSpPr>
        <p:spPr>
          <a:xfrm>
            <a:off x="125476" y="55853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419622"/>
            <a:ext cx="8568952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</a:rPr>
              <a:t>3. Следить за исправностью используемых оборудования и инструментов в пределах выполнения своей трудовой функции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853600"/>
            <a:ext cx="8568952" cy="2861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</a:rPr>
              <a:t>4. Использовать и правильно применять средства индивидуальной и коллективной защиты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062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>
          <a:xfrm>
            <a:off x="183544" y="1517511"/>
            <a:ext cx="8568952" cy="1512168"/>
          </a:xfrm>
          <a:prstGeom prst="rect">
            <a:avLst/>
          </a:prstGeom>
          <a:solidFill>
            <a:srgbClr val="FF0000"/>
          </a:solidFill>
          <a:ln w="28575">
            <a:solidFill>
              <a:schemeClr val="accent1"/>
            </a:solidFill>
          </a:ln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8. В случаях, предусмотренных трудовым законодательством и иными нормативными правовыми актами, содержащими нормы трудового права, проходить обязательные предварительные (при поступлении на работу) и периодические (в течение трудовой деятельности) медицинские осмотры, другие обязательные медицинские осмотры и обязательные психиатрические освидетельствования, а также внеочередные медицинские осмотры и обязательные психиатрические освидетельствования, а также внеочередные медицинские осмотры по направлению работодателя, и (или) в соответствии с нормативными правовыми актами, и (или) медицинскими рекомендациями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4575"/>
            <a:ext cx="8568952" cy="13649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</a:rPr>
              <a:t>7. Немедленно извещать </a:t>
            </a:r>
            <a:r>
              <a:rPr lang="ru-RU" sz="1400" dirty="0">
                <a:solidFill>
                  <a:schemeClr val="bg1"/>
                </a:solidFill>
              </a:rPr>
              <a:t>своего непосредственного или вышестоящего руководителя о любой </a:t>
            </a:r>
            <a:r>
              <a:rPr lang="ru-RU" sz="1400" dirty="0" smtClean="0">
                <a:solidFill>
                  <a:schemeClr val="bg1"/>
                </a:solidFill>
              </a:rPr>
              <a:t>известной ему ситуации</a:t>
            </a:r>
            <a:r>
              <a:rPr lang="ru-RU" sz="1400" dirty="0">
                <a:solidFill>
                  <a:schemeClr val="bg1"/>
                </a:solidFill>
              </a:rPr>
              <a:t>, угрожающей жизни и здоровью людей</a:t>
            </a:r>
            <a:r>
              <a:rPr lang="ru-RU" sz="1400" dirty="0" smtClean="0">
                <a:solidFill>
                  <a:schemeClr val="bg1"/>
                </a:solidFill>
              </a:rPr>
              <a:t>, о нарушении работниками и другими лицами, участвующими в производственной деятельности работодателя, требований охраны труда, </a:t>
            </a:r>
            <a:r>
              <a:rPr lang="ru-RU" sz="1400" dirty="0">
                <a:solidFill>
                  <a:schemeClr val="bg1"/>
                </a:solidFill>
              </a:rPr>
              <a:t>о каждом </a:t>
            </a:r>
            <a:r>
              <a:rPr lang="ru-RU" sz="1400" dirty="0" smtClean="0">
                <a:solidFill>
                  <a:schemeClr val="bg1"/>
                </a:solidFill>
              </a:rPr>
              <a:t>известном </a:t>
            </a:r>
            <a:r>
              <a:rPr lang="ru-RU" sz="1400" dirty="0">
                <a:solidFill>
                  <a:schemeClr val="bg1"/>
                </a:solidFill>
              </a:rPr>
              <a:t>ему</a:t>
            </a:r>
            <a:r>
              <a:rPr lang="ru-RU" sz="1400" dirty="0" smtClean="0">
                <a:solidFill>
                  <a:schemeClr val="bg1"/>
                </a:solidFill>
              </a:rPr>
              <a:t> несчастном </a:t>
            </a:r>
            <a:r>
              <a:rPr lang="ru-RU" sz="1400" dirty="0">
                <a:solidFill>
                  <a:schemeClr val="bg1"/>
                </a:solidFill>
              </a:rPr>
              <a:t>случае, происшедшем на производстве, или об ухудшении состояния своего </a:t>
            </a:r>
            <a:r>
              <a:rPr lang="ru-RU" sz="1400" dirty="0" smtClean="0">
                <a:solidFill>
                  <a:schemeClr val="bg1"/>
                </a:solidFill>
              </a:rPr>
              <a:t>здоровья, в том числе о проявлении признаков профессионального заболевания, острого отравления 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392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866625" y="219715"/>
            <a:ext cx="6953847" cy="41151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solidFill>
                  <a:prstClr val="black"/>
                </a:solidFill>
                <a:latin typeface="PT Serif"/>
              </a:rPr>
              <a:t>Действия работника в аварийной ситуации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875274"/>
            <a:ext cx="8280920" cy="403244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bg1"/>
                </a:solidFill>
              </a:rPr>
              <a:t>	</a:t>
            </a:r>
            <a:r>
              <a:rPr lang="ru-RU" sz="1400" dirty="0">
                <a:solidFill>
                  <a:schemeClr val="bg1"/>
                </a:solidFill>
              </a:rPr>
              <a:t>1. Немедленно прекратить работу, отключить от электросети средства оргтехники и прочее электрооборудование и сообщить о возникновении аварийной ситуации и ее характере своему непосредственному или вышестоящему руководителю; при необходимости покинуть опасную зону</a:t>
            </a:r>
          </a:p>
          <a:p>
            <a:r>
              <a:rPr lang="ru-RU" sz="1400" dirty="0">
                <a:solidFill>
                  <a:schemeClr val="bg1"/>
                </a:solidFill>
              </a:rPr>
              <a:t>	2. В случае возникновения нарушений в работе средств оргтехники или другого оборудования, а также при возникновении нарушений в работе электросети (запах гари, посторонний шум при работе средств оргтехники и другого оборудования или ощущение действия электрического тока при прикосновении к их корпусам, мигание светильников и т.д.) отключить средства оргтехники и другое оборудование от электросети, вызвать технический персонал и сообщить об этом своему непосредственному или вышестоящему  руководителю. </a:t>
            </a:r>
          </a:p>
          <a:p>
            <a:r>
              <a:rPr lang="ru-RU" sz="1400" dirty="0">
                <a:solidFill>
                  <a:schemeClr val="bg1"/>
                </a:solidFill>
              </a:rPr>
              <a:t>	3. В случае обнаружения неисправностей мебели и приспособлений прекратить их использование, вызвать технический персонал и сообщить об этом своему непосредственному руководителю.</a:t>
            </a:r>
          </a:p>
          <a:p>
            <a:r>
              <a:rPr lang="ru-RU" sz="1400" dirty="0">
                <a:solidFill>
                  <a:schemeClr val="bg1"/>
                </a:solidFill>
              </a:rPr>
              <a:t>	4. При временном прекращении подачи электроэнергии отключить от электросети средства оргтехники и прочее электрооборудование.</a:t>
            </a:r>
          </a:p>
          <a:p>
            <a:r>
              <a:rPr lang="ru-RU" sz="1400" dirty="0">
                <a:solidFill>
                  <a:schemeClr val="bg1"/>
                </a:solidFill>
              </a:rPr>
              <a:t>	5. Не приступать к работе до полного устранения повреждений и неисправностей средств оргтехники и оборудования рабочего места или устранения аварийной ситуации.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F581980-6E56-4E93-8492-2852D5E7EA4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22112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907704" y="195486"/>
            <a:ext cx="7049232" cy="499174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solidFill>
                  <a:prstClr val="black"/>
                </a:solidFill>
                <a:latin typeface="PT Serif"/>
              </a:rPr>
              <a:t>Действия работника при несчастном случае</a:t>
            </a:r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9A1691B-CD42-450E-9DDE-4364D5709249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000" y="834346"/>
            <a:ext cx="889249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	Первая </a:t>
            </a:r>
            <a:r>
              <a:rPr lang="ru-RU" sz="1400" dirty="0"/>
              <a:t>помощь пострадавшим - это комплекс мероприятий, направленных на поддержание жизни и здоровья, оказываемых до оказания медицинской помощи пострадавшим при несчастных случаях, травмах, отравлениях и других состояниях и заболеваниях, угрожающих их жизни и здоровью.</a:t>
            </a:r>
          </a:p>
          <a:p>
            <a:r>
              <a:rPr lang="ru-RU" sz="1400" dirty="0" smtClean="0"/>
              <a:t>	</a:t>
            </a:r>
            <a:r>
              <a:rPr lang="ru-RU" sz="1400" u="sng" dirty="0" smtClean="0"/>
              <a:t>Действия работника </a:t>
            </a:r>
            <a:r>
              <a:rPr lang="ru-RU" sz="1400" u="sng" dirty="0"/>
              <a:t>при возникновении несчастного случая:</a:t>
            </a:r>
          </a:p>
          <a:p>
            <a:r>
              <a:rPr lang="ru-RU" sz="1400" dirty="0" smtClean="0"/>
              <a:t>1</a:t>
            </a:r>
            <a:r>
              <a:rPr lang="ru-RU" sz="1400" dirty="0"/>
              <a:t>. Немедленно оказать первую помощь </a:t>
            </a:r>
            <a:r>
              <a:rPr lang="ru-RU" sz="1400" dirty="0" smtClean="0"/>
              <a:t>пострадавшему.</a:t>
            </a:r>
            <a:endParaRPr lang="ru-RU" sz="1400" dirty="0"/>
          </a:p>
          <a:p>
            <a:r>
              <a:rPr lang="ru-RU" sz="1400" dirty="0" smtClean="0"/>
              <a:t>2</a:t>
            </a:r>
            <a:r>
              <a:rPr lang="ru-RU" sz="1400" dirty="0"/>
              <a:t>. При необходимости вызвать скорую медицинскую помощь по телефону «103» или «112» и сообщить диспетчеру скорой медицинской помощи следующую информацию:</a:t>
            </a:r>
          </a:p>
          <a:p>
            <a:r>
              <a:rPr lang="ru-RU" sz="1400" dirty="0"/>
              <a:t>- что произошло;</a:t>
            </a:r>
          </a:p>
          <a:p>
            <a:r>
              <a:rPr lang="ru-RU" sz="1400" dirty="0"/>
              <a:t>- число пострадавших и тяжесть их состояния, их фамилии (если известно), приблизительный возраст;</a:t>
            </a:r>
          </a:p>
          <a:p>
            <a:r>
              <a:rPr lang="ru-RU" sz="1400" dirty="0"/>
              <a:t>- какая помощь им оказывается;</a:t>
            </a:r>
          </a:p>
          <a:p>
            <a:r>
              <a:rPr lang="ru-RU" sz="1400" dirty="0"/>
              <a:t>- адрес, где находится пострадавший (ИБРАЭ РАН, г. Москва, ул. Большая Тульская д.52);</a:t>
            </a:r>
          </a:p>
          <a:p>
            <a:r>
              <a:rPr lang="ru-RU" sz="1400" dirty="0"/>
              <a:t>- въезд на территорию ИБРАЭ РАН осуществляется со стороны 2-го Тульского переулка;</a:t>
            </a:r>
          </a:p>
          <a:p>
            <a:r>
              <a:rPr lang="ru-RU" sz="1400" dirty="0"/>
              <a:t>- номер телефона, с которого звоните;</a:t>
            </a:r>
          </a:p>
          <a:p>
            <a:r>
              <a:rPr lang="ru-RU" sz="1400" dirty="0"/>
              <a:t>- свою фамилию.</a:t>
            </a:r>
          </a:p>
          <a:p>
            <a:r>
              <a:rPr lang="ru-RU" sz="1400" dirty="0"/>
              <a:t>О вызове скорой медицинской помощи сообщить на Пункт централизованного наблюдения ИБРАЭ РАН по телефону «404» (кабинет №101) с указанием места нахождения пострадавшего.</a:t>
            </a:r>
          </a:p>
          <a:p>
            <a:r>
              <a:rPr lang="ru-RU" sz="1400" dirty="0"/>
              <a:t>До приезда скорой медицинской помощи находится с пострадавшим. </a:t>
            </a:r>
          </a:p>
        </p:txBody>
      </p:sp>
    </p:spTree>
    <p:extLst>
      <p:ext uri="{BB962C8B-B14F-4D97-AF65-F5344CB8AC3E}">
        <p14:creationId xmlns:p14="http://schemas.microsoft.com/office/powerpoint/2010/main" val="13765258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96183"/>
            <a:ext cx="88569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3</a:t>
            </a:r>
            <a:r>
              <a:rPr lang="ru-RU" sz="1400" dirty="0"/>
              <a:t>. Сообщить своему непосредственному или вышестоящему руководителю, а также специалисту по охране труда по телефону «6219» о происшедшем несчастном случае, месте нахождения пострадавшего и вызове скорой медицинской помощи.</a:t>
            </a:r>
          </a:p>
          <a:p>
            <a:r>
              <a:rPr lang="ru-RU" sz="1400" dirty="0" smtClean="0"/>
              <a:t>4</a:t>
            </a:r>
            <a:r>
              <a:rPr lang="ru-RU" sz="1400" dirty="0"/>
              <a:t>. Руководителю, получившему информацию о несчастном случае:</a:t>
            </a:r>
          </a:p>
          <a:p>
            <a:r>
              <a:rPr lang="ru-RU" sz="1400" dirty="0"/>
              <a:t>- организовать встречу и сопровождение бригады скорой медицинской помощи к пострадавшему;</a:t>
            </a:r>
          </a:p>
          <a:p>
            <a:r>
              <a:rPr lang="ru-RU" sz="1400" dirty="0"/>
              <a:t>- принять неотложные меры по предотвращению развития аварийной или иной чрезвычайной ситуации и воздействия травмирующих факторов на других лиц;</a:t>
            </a:r>
          </a:p>
          <a:p>
            <a:r>
              <a:rPr lang="ru-RU" sz="1400" dirty="0"/>
              <a:t>- сохранить до начала расследования несчастного случая обстановку, какой она была на момент происшествия, если это не угрожает жизни и здоровью других лиц и не ведет к катастрофе, аварии или возникновению иных чрезвычайных обстоятельств, а в случае невозможности ее сохранения -  зафиксировать сложившуюся обстановку (составить схемы, провести фотографирование или видеосъемку, другие мероприятия).</a:t>
            </a:r>
          </a:p>
          <a:p>
            <a:r>
              <a:rPr lang="ru-RU" sz="1400" dirty="0" smtClean="0"/>
              <a:t>5</a:t>
            </a:r>
            <a:r>
              <a:rPr lang="ru-RU" sz="1400" dirty="0"/>
              <a:t>. При расследовании несчастного случая сообщить комиссии по расследованию несчастного случая все известные ему обстоятельства происшедшего случая.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A1691B-CD42-450E-9DDE-4364D5709249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17192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00" y="1203598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Сообщить своему непосредственному или вышестоящему руководителю, а также специалисту по охране труда по телефону «6219» о получении микроповреждения (микротравмы).</a:t>
            </a:r>
          </a:p>
          <a:p>
            <a:r>
              <a:rPr lang="ru-RU" dirty="0" smtClean="0"/>
              <a:t>2</a:t>
            </a:r>
            <a:r>
              <a:rPr lang="ru-RU" dirty="0"/>
              <a:t>. При рассмотрении обстоятельств и причин, приведших к возникновению микроповреждений (микротравм), сообщить специалисту по охране труда необходимую информацию по этому случаю.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A1691B-CD42-450E-9DDE-4364D5709249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907704" y="195486"/>
            <a:ext cx="7049232" cy="806604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/>
              <a:t>Действия </a:t>
            </a:r>
            <a:r>
              <a:rPr lang="ru-RU" sz="2400" b="1" dirty="0" smtClean="0"/>
              <a:t>работника </a:t>
            </a:r>
            <a:r>
              <a:rPr lang="ru-RU" sz="2400" b="1" dirty="0"/>
              <a:t>при получении микроповреждения (микротравмы):</a:t>
            </a: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850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F0E035-B87C-42E7-B90E-C6DE71568990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1.2.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09D55AB-029E-4D79-ACF7-E3A92A37099E}"/>
              </a:ext>
            </a:extLst>
          </p:cNvPr>
          <p:cNvSpPr/>
          <p:nvPr/>
        </p:nvSpPr>
        <p:spPr>
          <a:xfrm>
            <a:off x="144000" y="915567"/>
            <a:ext cx="8748480" cy="864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Трудовые отношения и иные непосредственно связанные с ними отношения регулируются также коллективными договорами, соглашениями и локальными нормативными актами, содержащими нормы трудового права.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34804"/>
            <a:ext cx="6779096" cy="699542"/>
          </a:xfrm>
          <a:solidFill>
            <a:srgbClr val="974807"/>
          </a:solidFill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PT Serif"/>
              </a:rPr>
              <a:t>Руководитель </a:t>
            </a:r>
            <a:r>
              <a:rPr lang="ru-RU" sz="2000" b="1" dirty="0">
                <a:solidFill>
                  <a:prstClr val="black"/>
                </a:solidFill>
                <a:latin typeface="PT Serif"/>
              </a:rPr>
              <a:t>структурного </a:t>
            </a:r>
            <a:r>
              <a:rPr lang="ru-RU" sz="2000" b="1" dirty="0" smtClean="0">
                <a:solidFill>
                  <a:prstClr val="black"/>
                </a:solidFill>
                <a:latin typeface="PT Serif"/>
              </a:rPr>
              <a:t>подразделения </a:t>
            </a:r>
            <a:r>
              <a:rPr lang="ru-RU" sz="2000" b="1" dirty="0">
                <a:solidFill>
                  <a:prstClr val="black"/>
                </a:solidFill>
                <a:latin typeface="PT Serif"/>
              </a:rPr>
              <a:t>в области охраны </a:t>
            </a:r>
            <a:r>
              <a:rPr lang="ru-RU" sz="2000" b="1" dirty="0" smtClean="0">
                <a:solidFill>
                  <a:prstClr val="black"/>
                </a:solidFill>
                <a:latin typeface="PT Serif"/>
              </a:rPr>
              <a:t>труда обязан:</a:t>
            </a:r>
            <a:endParaRPr lang="ru-RU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4B31468-F0CB-4335-AFAB-D9BA9C0E2803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000" y="896183"/>
            <a:ext cx="8820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  <a:p>
            <a:r>
              <a:rPr lang="ru-RU" sz="1600" dirty="0" smtClean="0"/>
              <a:t>- </a:t>
            </a:r>
            <a:r>
              <a:rPr lang="ru-RU" sz="1600" dirty="0"/>
              <a:t>осуществлять допуск к самостоятельной работе лиц, удовлетворяющих соответствующим квалификационным требованиям и не имеющих медицинских противопоказаний к работе;</a:t>
            </a:r>
          </a:p>
          <a:p>
            <a:r>
              <a:rPr lang="ru-RU" sz="1600" dirty="0"/>
              <a:t>- проводить инструктажи по охране труда на рабочем месте, стажировку на рабочем месте (для определенных категорий работников) в установленном законодательстве порядке и сроки;</a:t>
            </a:r>
          </a:p>
          <a:p>
            <a:r>
              <a:rPr lang="ru-RU" sz="1600" dirty="0"/>
              <a:t>- направлять на вводный инструктаж к специалисту по охране труда до начала </a:t>
            </a:r>
            <a:r>
              <a:rPr lang="ru-RU" sz="1600" dirty="0" smtClean="0"/>
              <a:t>выполнения ими  трудовых функций </a:t>
            </a:r>
            <a:r>
              <a:rPr lang="ru-RU" sz="1600" dirty="0"/>
              <a:t>вновь принятых работников, работников подрядных организаций, командированных в организацию, лиц, проходящих производственную практику, посетителей;</a:t>
            </a:r>
          </a:p>
          <a:p>
            <a:r>
              <a:rPr lang="ru-RU" sz="1600" dirty="0"/>
              <a:t>- контролировать соблюдение подчиненными работниками, а также прикомандированными и студентами, проходящими практику, работниками подрядных организаций правил и инструкций по охране труда, производственной санитарии, правил внутреннего трудового распорядка;</a:t>
            </a:r>
          </a:p>
          <a:p>
            <a:r>
              <a:rPr lang="ru-RU" sz="1600" dirty="0"/>
              <a:t>- обеспечивать работников средствами индивидуальной защиты в соответствии с установленными нормами и осуществлять контроль за применением работниками указанных средств;</a:t>
            </a:r>
          </a:p>
          <a:p>
            <a:r>
              <a:rPr lang="ru-RU" sz="1600" dirty="0"/>
              <a:t>- участвовать в организации проведения специальной оценки условий труда;</a:t>
            </a:r>
          </a:p>
          <a:p>
            <a:r>
              <a:rPr lang="ru-RU" sz="1600" dirty="0"/>
              <a:t>- участвовать в организации и проведении контроля за состоянием условий и охраны труда в структурном подразделении;</a:t>
            </a:r>
          </a:p>
          <a:p>
            <a:r>
              <a:rPr lang="ru-RU" sz="1600" dirty="0"/>
              <a:t>- выявлять опасности и профессиональные риски, регулярно проводить их анализ и оценку;</a:t>
            </a:r>
          </a:p>
        </p:txBody>
      </p:sp>
    </p:spTree>
    <p:extLst>
      <p:ext uri="{BB962C8B-B14F-4D97-AF65-F5344CB8AC3E}">
        <p14:creationId xmlns:p14="http://schemas.microsoft.com/office/powerpoint/2010/main" val="8936839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B31468-F0CB-4335-AFAB-D9BA9C0E2803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000" y="987574"/>
            <a:ext cx="88204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- участвовать в разработке мер, направленных на обеспечение безопасных условий и охраны труда, оценивать уровни профессиональных рисков перед вводом в эксплуатацию вновь организованных рабочих мест;</a:t>
            </a:r>
          </a:p>
          <a:p>
            <a:r>
              <a:rPr lang="ru-RU" sz="1600" dirty="0"/>
              <a:t>- принимать меры по предотвращению аварий в структурном подразделении, сохранению жизни и здоровья работников структурного подразделения и иных лиц при возникновении таких ситуаций, в том числе меры по оказанию пострадавшим в результате аварии первой помощи;</a:t>
            </a:r>
          </a:p>
          <a:p>
            <a:r>
              <a:rPr lang="ru-RU" sz="1600" dirty="0"/>
              <a:t>- принимать участие в расследовании причин аварий, несчастных случаев, происшедших в структурном подразделении, и профессиональных заболеваний работников структурного подразделения, принимать меры по устранению указанных причин, по их предупреждению и профилактике;</a:t>
            </a:r>
          </a:p>
          <a:p>
            <a:r>
              <a:rPr lang="ru-RU" sz="1600" dirty="0"/>
              <a:t>- своевременно информировать своего непосредственного руководителя об авариях, несчастных случаях, происшедших в структурном подразделении, и профессиональных заболеваниях работников структурного подразделения;</a:t>
            </a:r>
          </a:p>
          <a:p>
            <a:r>
              <a:rPr lang="ru-RU" sz="1600" dirty="0"/>
              <a:t>- обеспечивать исполнение указаний и предписаний органов государственной власти, выдаваемых ими по результатам контрольно-надзорной деятельности, указаний (предписаний) специалиста по охране труда;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7118059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B31468-F0CB-4335-AFAB-D9BA9C0E2803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575" y="915566"/>
            <a:ext cx="8820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- приостанавливать работы в структурном подразделении в случаях, установленных требованиями охраны труда;</a:t>
            </a:r>
          </a:p>
          <a:p>
            <a:r>
              <a:rPr lang="ru-RU" sz="1600" dirty="0"/>
              <a:t>- обеспечивать наличие в общедоступных местах структурного подразделения документов и информации, содержащих требования охраны труда, для ознакомления с ними работников структурного подразделения и иных лиц;</a:t>
            </a:r>
          </a:p>
          <a:p>
            <a:r>
              <a:rPr lang="ru-RU" sz="1600" dirty="0"/>
              <a:t>- при авариях и несчастных случаях, происшедших в структурном подразделении, принимать меры по вызову скорой медицинской помощи, сопровождению бригады скорой медицинской помощи к пострадавшему и организации доставки пострадавшего в медицинскую организацию.</a:t>
            </a:r>
          </a:p>
        </p:txBody>
      </p:sp>
    </p:spTree>
    <p:extLst>
      <p:ext uri="{BB962C8B-B14F-4D97-AF65-F5344CB8AC3E}">
        <p14:creationId xmlns:p14="http://schemas.microsoft.com/office/powerpoint/2010/main" val="361542156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000" y="1059582"/>
            <a:ext cx="8640000" cy="24006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Ответственность </a:t>
            </a:r>
            <a:r>
              <a:rPr lang="ru-RU" sz="5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за нарушение требований охраны  труда</a:t>
            </a:r>
          </a:p>
        </p:txBody>
      </p:sp>
      <p:sp useBgFill="1"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7C08FC-6F5E-40E6-BB43-6CDA44942DD3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60000" y="51470"/>
            <a:ext cx="6840000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72000" rIns="0" bIns="46800" anchor="ctr"/>
          <a:lstStyle/>
          <a:p>
            <a:pPr algn="ctr">
              <a:lnSpc>
                <a:spcPts val="1800"/>
              </a:lnSpc>
            </a:pP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Ответственность за нарушение требований </a:t>
            </a:r>
            <a:b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</a:b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охраны труда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2742" y="1204260"/>
            <a:ext cx="2664296" cy="576064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Замечание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6" y="1204260"/>
            <a:ext cx="2736304" cy="55490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Выговор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63" y="1851670"/>
            <a:ext cx="8496944" cy="936104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Увольнение </a:t>
            </a:r>
            <a:r>
              <a:rPr lang="ru-RU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(ст.81 п.6 д ТК РФ. Установление комиссией по охране труда или </a:t>
            </a:r>
            <a:r>
              <a:rPr lang="ru-RU" sz="1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уполномомоченным</a:t>
            </a:r>
            <a:r>
              <a:rPr lang="ru-RU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по охране труда  нарушения работником требований охраны труда, если это нарушение повлекло за собой тяжкие последствия либо заведомо создавало угрозу наступления таких последствий)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59831" y="699542"/>
            <a:ext cx="4743527" cy="504056"/>
          </a:xfrm>
          <a:prstGeom prst="roundRect">
            <a:avLst>
              <a:gd name="adj" fmla="val 14934"/>
            </a:avLst>
          </a:prstGeom>
          <a:solidFill>
            <a:schemeClr val="bg2">
              <a:lumMod val="5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ДИСЦИПЛИНАРНАЯ</a:t>
            </a:r>
          </a:p>
        </p:txBody>
      </p:sp>
      <p:sp useBgFill="1">
        <p:nvSpPr>
          <p:cNvPr id="13" name="Управляющая кнопка: домой 12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1560" y="2931790"/>
            <a:ext cx="8460920" cy="217358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Отстранение от работы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(ст.76 ТК РФ):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r>
              <a:rPr lang="ru-RU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Работодатель обязан отстранить от работы (не допускать к работе) работника:</a:t>
            </a:r>
          </a:p>
          <a:p>
            <a:pPr marL="285750" indent="-285750">
              <a:buFontTx/>
              <a:buChar char="-"/>
            </a:pPr>
            <a:r>
              <a:rPr lang="ru-RU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не прошедшего обучение и проверку знаний и навыков в области охраны труда;</a:t>
            </a:r>
          </a:p>
          <a:p>
            <a:pPr marL="285750" indent="-285750">
              <a:buFontTx/>
              <a:buChar char="-"/>
            </a:pPr>
            <a:r>
              <a:rPr lang="ru-RU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не прошедшего медицинский осмотр, а также обязательное психиатрическое освидетельствование для отдельных категорий </a:t>
            </a:r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работников;</a:t>
            </a:r>
          </a:p>
          <a:p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-       Не применяющего выданные ему в установленном порядке средства индивидуальной защиты, применение которых является обязательным при выполнении работ с вредными и (или) опасными условиями труда, а также на работах, выполняемых в особых температурных условиях.</a:t>
            </a:r>
            <a:endParaRPr lang="ru-RU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7A30A0F-5896-48FE-96EF-FDC97ACEFC7C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265068" y="771550"/>
            <a:ext cx="6588464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/>
            <a:r>
              <a:rPr lang="ru-RU" sz="2200" b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АДМИНИСТРАТИВНАЯ (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КоАП РФ Ст. 5.27.1.)</a:t>
            </a:r>
            <a:r>
              <a:rPr lang="ru-RU" b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200" b="1" spc="-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39300" y="51470"/>
            <a:ext cx="6840000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72000" rIns="0" bIns="46800" anchor="ctr"/>
          <a:lstStyle/>
          <a:p>
            <a:pPr algn="ctr">
              <a:lnSpc>
                <a:spcPts val="1800"/>
              </a:lnSpc>
            </a:pP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Ответственность за нарушение требований </a:t>
            </a:r>
            <a:b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</a:b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охраны труда</a:t>
            </a:r>
          </a:p>
        </p:txBody>
      </p:sp>
      <p:sp useBgFill="1"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8980" y="1203598"/>
            <a:ext cx="8460920" cy="3096344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1. Нарушение государственных нормативных требований охраны труда, содержащихся в федеральных законах и иных нормативных правовых актах РФ, за исключением случаев, предусмотренных частями 2-4 настоящей статьи: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влечет предупреждение или наложение штрафа на должностных лиц 2 000 – 5 000 руб., на юридических лиц 50 000 – 80 000 руб.</a:t>
            </a:r>
          </a:p>
          <a:p>
            <a:pPr marL="342900" indent="-342900">
              <a:buAutoNum type="arabicPeriod" startAt="2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Нарушение работодателем установленного порядка проведения специальной оценки условий труда или ее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непроведение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влечет предупреждение или наложение штрафа на должностных лиц 5 000 – 10 000 руб., на юридических лиц 60 000 – 80 000 руб.</a:t>
            </a:r>
          </a:p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BA05D7E-62E8-42DB-AF93-C341A7069C7C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23458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39300" y="51470"/>
            <a:ext cx="6840000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72000" rIns="0" bIns="46800" anchor="ctr"/>
          <a:lstStyle/>
          <a:p>
            <a:pPr algn="ctr">
              <a:lnSpc>
                <a:spcPts val="1800"/>
              </a:lnSpc>
            </a:pP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Ответственность за нарушение требований </a:t>
            </a:r>
            <a:b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</a:b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охраны труда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65068" y="771550"/>
            <a:ext cx="6588464" cy="3600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/>
            <a:r>
              <a:rPr lang="ru-RU" sz="2200" b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АДМИНИСТРАТИВНАЯ (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КоАП РФ Ст. 5.27.1.)</a:t>
            </a:r>
            <a:r>
              <a:rPr lang="ru-RU" b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200" b="1" spc="-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980" y="1203598"/>
            <a:ext cx="8460920" cy="388843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3. Допуск работника к исполнению им трудовых обязанностей без прохождения обучения и проверки знаний требований охраны труда, а также обязательных медицинских осмотров (психиатрических освидетельствований) или при наличии медицинских противопоказаний: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влечет наложение штрафа на должностных лиц 15 000 – 25 000 руб., на юридических лиц 110 000 – 130 000 руб.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4. Необеспечение работников средствами индивидуальной защиты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влечет наложение штрафа на должностных лиц 15 000 – 25 000 руб., на юридических лиц 110 000 – 130 000 руб.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5. Совершение административных нарушений повторно влечет увеличение штрафных санкций для должностного лица вплоть до дисквалификации на срок от 1 до 3 лет, для юридического лица вплоть до административного приостановления деятельности на срок до 90 суток.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AB66C6E-3FA3-4E2E-B5C1-49D87668BC07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20646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1563637"/>
            <a:ext cx="8442338" cy="3483387"/>
          </a:xfrm>
          <a:prstGeom prst="roundRect">
            <a:avLst>
              <a:gd name="adj" fmla="val 2792"/>
            </a:avLst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ts val="1700"/>
              </a:lnSpc>
              <a:buAutoNum type="arabicPeriod"/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Нарушение требований охраны труда, совершенное лицом, на которое возложены обязанности по их соблюдению, если это повлекло по неосторожности причинение тяжкого вреда здоровью человека наказывается:</a:t>
            </a:r>
          </a:p>
          <a:p>
            <a:pPr>
              <a:lnSpc>
                <a:spcPts val="1700"/>
              </a:lnSpc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- штрафом до 400 000 руб. или в размере заработной платы или иного дохода осужденного за период до 18 месяцев;</a:t>
            </a:r>
          </a:p>
          <a:p>
            <a:pPr marL="285750" indent="-285750">
              <a:lnSpc>
                <a:spcPts val="1700"/>
              </a:lnSpc>
              <a:buFontTx/>
              <a:buChar char="-"/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либо обязательными работами на срок до 2 лет;</a:t>
            </a:r>
          </a:p>
          <a:p>
            <a:pPr marL="285750" indent="-285750">
              <a:lnSpc>
                <a:spcPts val="1700"/>
              </a:lnSpc>
              <a:buFontTx/>
              <a:buChar char="-"/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либо принудительными работами на срок до 1 года;</a:t>
            </a:r>
          </a:p>
          <a:p>
            <a:pPr>
              <a:lnSpc>
                <a:spcPts val="1700"/>
              </a:lnSpc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2. Деяние, предусмотренное частью первой настоящей статьи, повлекшее по неосторожности смерть человека:</a:t>
            </a:r>
          </a:p>
          <a:p>
            <a:pPr>
              <a:lnSpc>
                <a:spcPts val="1700"/>
              </a:lnSpc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- наказывается принудительными работами на срок до 4 лет.</a:t>
            </a:r>
          </a:p>
          <a:p>
            <a:pPr>
              <a:lnSpc>
                <a:spcPts val="1700"/>
              </a:lnSpc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3. Деяние, предусмотренное частью первой настоящей статьи, повлекшее по неосторожности смерть двух или более лиц:</a:t>
            </a:r>
          </a:p>
          <a:p>
            <a:pPr>
              <a:lnSpc>
                <a:spcPts val="1700"/>
              </a:lnSpc>
              <a:defRPr/>
            </a:pP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- наказывается принудительными работами на срок до 5 лет.</a:t>
            </a:r>
          </a:p>
          <a:p>
            <a:pPr>
              <a:lnSpc>
                <a:spcPts val="1700"/>
              </a:lnSpc>
              <a:defRPr/>
            </a:pPr>
            <a:endParaRPr lang="ru-RU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23716" y="899356"/>
            <a:ext cx="5112568" cy="520265"/>
          </a:xfrm>
          <a:prstGeom prst="roundRect">
            <a:avLst/>
          </a:prstGeom>
          <a:solidFill>
            <a:schemeClr val="bg2">
              <a:lumMod val="10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УГОЛОВНАЯ (УК РФ ст.143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60000" y="180000"/>
            <a:ext cx="6840000" cy="576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01600" dist="1016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72000" rIns="0" bIns="46800" anchor="ctr"/>
          <a:lstStyle/>
          <a:p>
            <a:pPr algn="ctr">
              <a:lnSpc>
                <a:spcPts val="1800"/>
              </a:lnSpc>
            </a:pP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Ответственность за нарушение требований </a:t>
            </a:r>
            <a:b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</a:br>
            <a:r>
              <a:rPr lang="ru-RU" sz="2000" b="1" i="1" dirty="0">
                <a:ln w="19050">
                  <a:noFill/>
                </a:ln>
                <a:solidFill>
                  <a:srgbClr val="FFFFFF"/>
                </a:solidFill>
                <a:effectLst>
                  <a:outerShdw blurRad="101600" dist="101600" dir="2700000" algn="tl" rotWithShape="0">
                    <a:prstClr val="black">
                      <a:alpha val="40000"/>
                    </a:prstClr>
                  </a:outerShdw>
                </a:effectLst>
                <a:latin typeface="PT Serif" pitchFamily="18" charset="-52"/>
                <a:cs typeface="Arial" charset="0"/>
              </a:rPr>
              <a:t>охраны труда</a:t>
            </a:r>
          </a:p>
        </p:txBody>
      </p:sp>
      <p:sp useBgFill="1"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E70F770-0C38-4975-8EF9-B4795C78ED74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25369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23678"/>
            <a:ext cx="8640000" cy="8617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Спасибо за внимание !!!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047AAAB-346B-4B93-A69A-35DE009D1FD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3175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21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77DF5BA-5291-45A4-A176-D08323F20FE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1.3.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A5457F8-7388-4945-B866-BF8531A4ECC4}"/>
              </a:ext>
            </a:extLst>
          </p:cNvPr>
          <p:cNvSpPr/>
          <p:nvPr/>
        </p:nvSpPr>
        <p:spPr>
          <a:xfrm>
            <a:off x="1835776" y="195485"/>
            <a:ext cx="7056704" cy="63886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Обеспечение прав работников на охрану труда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65CFD29-179E-4E27-B82E-63C5F761BC22}"/>
              </a:ext>
            </a:extLst>
          </p:cNvPr>
          <p:cNvSpPr/>
          <p:nvPr/>
        </p:nvSpPr>
        <p:spPr>
          <a:xfrm>
            <a:off x="113302" y="915567"/>
            <a:ext cx="8748480" cy="4131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219 ТК РФ. Право работника на труд в условиях, отвечающих требованиям охраны труда.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работник имеет право на: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рабочее место, соответствующее требованиям охраны труда;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обязательное социальное страхование от несчастных случаев на производстве и профессиональных заболеваний в соответствии с федеральным законом;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получение достоверной информации от работодателя, соответствующих государственных органов и общественных организаций об условиях и охране труда на рабочем месте, о существующем риске повреждения здоровья, а также о мерах по защите от воздействия вредных и (или) опасных производственных факторов;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отказ от выполнения работ в случае возникновения опасности для его жизни и здоровья вследствие нарушения требований охраны труда, за исключением случаев, предусмотренных федеральными законами, до устранения такой опасности;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дополнительное профессиональное образование за счет средств работодателя в случае ликвидации рабочего места вследствие нарушения требований охраны труда; 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1560" y="4687025"/>
            <a:ext cx="360000" cy="360000"/>
          </a:xfrm>
          <a:prstGeom prst="actionButtonHome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684F7E7-FD16-472C-A7D1-9735FB6196B6}"/>
              </a:ext>
            </a:extLst>
          </p:cNvPr>
          <p:cNvSpPr txBox="1"/>
          <p:nvPr/>
        </p:nvSpPr>
        <p:spPr>
          <a:xfrm>
            <a:off x="144000" y="195485"/>
            <a:ext cx="1691776" cy="6388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latin typeface="Bookman Old Style" pitchFamily="18" charset="0"/>
                <a:cs typeface="+mn-cs"/>
              </a:rPr>
              <a:t>1.3.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C8BEE6E-F728-4C73-8F14-E8AD6711764A}"/>
              </a:ext>
            </a:extLst>
          </p:cNvPr>
          <p:cNvSpPr/>
          <p:nvPr/>
        </p:nvSpPr>
        <p:spPr>
          <a:xfrm>
            <a:off x="113302" y="915567"/>
            <a:ext cx="8748480" cy="4131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средствами индивидуальной и коллективной защиты в соответствии с требованиями охраны труда за счет средств работодателя;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обучение безопасным методам и приемам труда за счет средств работодателя;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дополнительное профессиональное образование за счет средств работодателя в случае ликвидации рабочего места вследствие нарушения требований охраны труда; 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запрос о проведении проверки условий и охраны труда на его рабочем месте федеральным органом исполнительной власти, уполномоченным на осуществление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права, другими федеральными органами исполнительной власти, осуществляющими государственный контроль (надзор) в установленной сфере деятельности, органами исполнительной власти, осуществляющими государственную экспертизу условий труда, а также органами профсоюзного контроля за соблюдением трудового законодательства и иных актов, содержащих нормы трудового права; 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669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14213</TotalTime>
  <Words>6958</Words>
  <Application>Microsoft Office PowerPoint</Application>
  <PresentationFormat>Экран (16:9)</PresentationFormat>
  <Paragraphs>687</Paragraphs>
  <Slides>78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78</vt:i4>
      </vt:variant>
    </vt:vector>
  </HeadingPairs>
  <TitlesOfParts>
    <vt:vector size="7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Работник в области охраны труда обязан (ст. 215 ТК РФ):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Руководитель структурного подразделения в области охраны труда обязан: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Urij</dc:creator>
  <cp:lastModifiedBy>bab</cp:lastModifiedBy>
  <cp:revision>1032</cp:revision>
  <cp:lastPrinted>2022-05-04T11:34:34Z</cp:lastPrinted>
  <dcterms:created xsi:type="dcterms:W3CDTF">2012-04-15T19:43:11Z</dcterms:created>
  <dcterms:modified xsi:type="dcterms:W3CDTF">2023-02-03T10:30:42Z</dcterms:modified>
</cp:coreProperties>
</file>